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0" r:id="rId3"/>
    <p:sldId id="266" r:id="rId4"/>
    <p:sldId id="258" r:id="rId5"/>
    <p:sldId id="259" r:id="rId6"/>
    <p:sldId id="260" r:id="rId7"/>
    <p:sldId id="262" r:id="rId8"/>
    <p:sldId id="263" r:id="rId9"/>
    <p:sldId id="302" r:id="rId10"/>
    <p:sldId id="292" r:id="rId11"/>
    <p:sldId id="293" r:id="rId12"/>
    <p:sldId id="261" r:id="rId13"/>
    <p:sldId id="267" r:id="rId14"/>
    <p:sldId id="268" r:id="rId15"/>
    <p:sldId id="287" r:id="rId16"/>
    <p:sldId id="271" r:id="rId17"/>
    <p:sldId id="289" r:id="rId18"/>
    <p:sldId id="270" r:id="rId19"/>
    <p:sldId id="273" r:id="rId20"/>
    <p:sldId id="288" r:id="rId21"/>
    <p:sldId id="290" r:id="rId22"/>
    <p:sldId id="272" r:id="rId23"/>
    <p:sldId id="274" r:id="rId24"/>
    <p:sldId id="275" r:id="rId25"/>
    <p:sldId id="276" r:id="rId26"/>
    <p:sldId id="277" r:id="rId27"/>
    <p:sldId id="279" r:id="rId28"/>
    <p:sldId id="280" r:id="rId29"/>
    <p:sldId id="278" r:id="rId30"/>
    <p:sldId id="269" r:id="rId31"/>
    <p:sldId id="281" r:id="rId32"/>
    <p:sldId id="294" r:id="rId33"/>
    <p:sldId id="285" r:id="rId34"/>
    <p:sldId id="283" r:id="rId35"/>
    <p:sldId id="296" r:id="rId36"/>
    <p:sldId id="284" r:id="rId37"/>
    <p:sldId id="282" r:id="rId38"/>
    <p:sldId id="299" r:id="rId39"/>
    <p:sldId id="298" r:id="rId40"/>
    <p:sldId id="291"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oara.onita@yahoo.com"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6" autoAdjust="0"/>
  </p:normalViewPr>
  <p:slideViewPr>
    <p:cSldViewPr>
      <p:cViewPr varScale="1">
        <p:scale>
          <a:sx n="74" d="100"/>
          <a:sy n="74" d="100"/>
        </p:scale>
        <p:origin x="-12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6-05T17:25:58.068"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6/23/2021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6/23/2021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6/23/2021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6/23/2021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6/23/2021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6/23/2021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jpg"/><Relationship Id="rId2" Type="http://schemas.openxmlformats.org/officeDocument/2006/relationships/image" Target="../media/image41.jpe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4.jp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5.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4.jp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80.jpg"/><Relationship Id="rId4" Type="http://schemas.openxmlformats.org/officeDocument/2006/relationships/image" Target="../media/image79.jpg"/></Relationships>
</file>

<file path=ppt/slides/_rels/slide3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o-RO"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ARTĂ ȘI RELIGIE</a:t>
            </a:r>
            <a:endParaRPr lang="ro-RO"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normAutofit lnSpcReduction="10000"/>
          </a:bodyPr>
          <a:lstStyle/>
          <a:p>
            <a:r>
              <a:rPr lang="ro-RO"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ARTĂ MĂRTURISITOARE</a:t>
            </a:r>
          </a:p>
          <a:p>
            <a:endParaRPr lang="ro-RO" dirty="0" smtClean="0"/>
          </a:p>
          <a:p>
            <a:r>
              <a:rPr lang="ro-RO" sz="1400" dirty="0" smtClean="0"/>
              <a:t>MINI-PROIECT EDUCAȚIONAL</a:t>
            </a:r>
          </a:p>
          <a:p>
            <a:r>
              <a:rPr lang="ro-RO" sz="1400" dirty="0" smtClean="0"/>
              <a:t>ȘCOALA GIMNAZIALĂ PIANU DE SUS</a:t>
            </a:r>
            <a:endParaRPr lang="ro-RO"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52400"/>
            <a:ext cx="6124172" cy="43481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6" y="3429000"/>
            <a:ext cx="1219200" cy="1295400"/>
          </a:xfrm>
          <a:prstGeom prst="ellipse">
            <a:avLst/>
          </a:prstGeom>
          <a:ln/>
        </p:spPr>
        <p:style>
          <a:lnRef idx="3">
            <a:schemeClr val="lt1"/>
          </a:lnRef>
          <a:fillRef idx="1">
            <a:schemeClr val="accent1"/>
          </a:fillRef>
          <a:effectRef idx="1">
            <a:schemeClr val="accent1"/>
          </a:effectRef>
          <a:fontRef idx="minor">
            <a:schemeClr val="lt1"/>
          </a:fontRef>
        </p:style>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072" y="5334000"/>
            <a:ext cx="538599" cy="1215977"/>
          </a:xfrm>
          <a:prstGeom prst="rect">
            <a:avLst/>
          </a:prstGeom>
        </p:spPr>
      </p:pic>
    </p:spTree>
    <p:extLst>
      <p:ext uri="{BB962C8B-B14F-4D97-AF65-F5344CB8AC3E}">
        <p14:creationId xmlns:p14="http://schemas.microsoft.com/office/powerpoint/2010/main" val="2112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PICTURĂ ȘI DESEN</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152400" y="1676400"/>
            <a:ext cx="5181600" cy="3505200"/>
          </a:xfrm>
        </p:spPr>
      </p:pic>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5400000">
            <a:off x="3619500" y="1562100"/>
            <a:ext cx="5181600" cy="37338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4503313"/>
            <a:ext cx="538599" cy="1215977"/>
          </a:xfrm>
          <a:prstGeom prst="rect">
            <a:avLst/>
          </a:prstGeom>
        </p:spPr>
      </p:pic>
    </p:spTree>
    <p:extLst>
      <p:ext uri="{BB962C8B-B14F-4D97-AF65-F5344CB8AC3E}">
        <p14:creationId xmlns:p14="http://schemas.microsoft.com/office/powerpoint/2010/main" val="2735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45720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PICTURĂ ȘI DESEN</a:t>
            </a:r>
            <a:endParaRPr lang="ro-RO" sz="2000"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116798" y="1412198"/>
            <a:ext cx="5410200" cy="3957403"/>
          </a:xfrm>
        </p:spPr>
      </p:pic>
      <p:pic>
        <p:nvPicPr>
          <p:cNvPr id="4" name="Content Placeholder 3"/>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724401" y="762000"/>
            <a:ext cx="3505200" cy="51816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980" y="4483459"/>
            <a:ext cx="538599" cy="1215977"/>
          </a:xfrm>
          <a:prstGeom prst="rect">
            <a:avLst/>
          </a:prstGeom>
        </p:spPr>
      </p:pic>
    </p:spTree>
    <p:extLst>
      <p:ext uri="{BB962C8B-B14F-4D97-AF65-F5344CB8AC3E}">
        <p14:creationId xmlns:p14="http://schemas.microsoft.com/office/powerpoint/2010/main" val="42527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FOTOGRAFIE –BISERICI ȘI MĂNĂSTIRI</a:t>
            </a:r>
            <a:endParaRPr lang="ro-RO" sz="2000" dirty="0"/>
          </a:p>
        </p:txBody>
      </p:sp>
      <p:sp>
        <p:nvSpPr>
          <p:cNvPr id="5" name="Text Placeholder 4"/>
          <p:cNvSpPr>
            <a:spLocks noGrp="1"/>
          </p:cNvSpPr>
          <p:nvPr>
            <p:ph type="body" sz="quarter" idx="1"/>
          </p:nvPr>
        </p:nvSpPr>
        <p:spPr>
          <a:xfrm>
            <a:off x="457200" y="838200"/>
            <a:ext cx="3657600" cy="990600"/>
          </a:xfrm>
        </p:spPr>
        <p:txBody>
          <a:bodyPr/>
          <a:lstStyle/>
          <a:p>
            <a:r>
              <a:rPr lang="ro-RO" dirty="0" smtClean="0"/>
              <a:t>MĂNĂSTIREA STRUNGARI</a:t>
            </a:r>
            <a:endParaRPr lang="ro-RO" dirty="0"/>
          </a:p>
        </p:txBody>
      </p:sp>
      <p:sp>
        <p:nvSpPr>
          <p:cNvPr id="6" name="Text Placeholder 5"/>
          <p:cNvSpPr>
            <a:spLocks noGrp="1"/>
          </p:cNvSpPr>
          <p:nvPr>
            <p:ph type="body" sz="quarter" idx="3"/>
          </p:nvPr>
        </p:nvSpPr>
        <p:spPr>
          <a:xfrm>
            <a:off x="4343400" y="838200"/>
            <a:ext cx="3657600" cy="1066800"/>
          </a:xfrm>
        </p:spPr>
        <p:txBody>
          <a:bodyPr/>
          <a:lstStyle/>
          <a:p>
            <a:r>
              <a:rPr lang="ro-RO" dirty="0" smtClean="0"/>
              <a:t>BISERICA VECHE ȘI BISERICA NOUĂ</a:t>
            </a:r>
            <a:endParaRPr lang="ro-RO" dirty="0"/>
          </a:p>
        </p:txBody>
      </p:sp>
      <p:pic>
        <p:nvPicPr>
          <p:cNvPr id="11" name="Content Placeholder 10"/>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3400" y="1905000"/>
            <a:ext cx="3810000" cy="4419599"/>
          </a:xfrm>
          <a:prstGeom prst="rect">
            <a:avLst/>
          </a:prstGeom>
        </p:spPr>
      </p:pic>
      <p:pic>
        <p:nvPicPr>
          <p:cNvPr id="12" name="Content Placeholder 11"/>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124200" y="1905000"/>
            <a:ext cx="2743200" cy="4409902"/>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5867400" y="1905000"/>
            <a:ext cx="2819400" cy="44958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1089" y="5410200"/>
            <a:ext cx="538599" cy="1215977"/>
          </a:xfrm>
          <a:prstGeom prst="rect">
            <a:avLst/>
          </a:prstGeom>
        </p:spPr>
      </p:pic>
    </p:spTree>
    <p:extLst>
      <p:ext uri="{BB962C8B-B14F-4D97-AF65-F5344CB8AC3E}">
        <p14:creationId xmlns:p14="http://schemas.microsoft.com/office/powerpoint/2010/main" val="34207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5651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FOTOGRAFIE </a:t>
            </a:r>
            <a:r>
              <a:rPr lang="ro-RO" sz="2000" dirty="0" smtClean="0"/>
              <a:t>- BISERICI </a:t>
            </a:r>
            <a:r>
              <a:rPr lang="ro-RO" sz="2000" dirty="0"/>
              <a:t>ȘI MĂNĂSTIRI</a:t>
            </a:r>
          </a:p>
        </p:txBody>
      </p:sp>
      <p:sp>
        <p:nvSpPr>
          <p:cNvPr id="5" name="Text Placeholder 4"/>
          <p:cNvSpPr>
            <a:spLocks noGrp="1"/>
          </p:cNvSpPr>
          <p:nvPr>
            <p:ph type="body" sz="quarter" idx="1"/>
          </p:nvPr>
        </p:nvSpPr>
        <p:spPr>
          <a:xfrm>
            <a:off x="457200" y="1219200"/>
            <a:ext cx="3657600" cy="609600"/>
          </a:xfrm>
        </p:spPr>
        <p:txBody>
          <a:bodyPr/>
          <a:lstStyle/>
          <a:p>
            <a:r>
              <a:rPr lang="ro-RO" dirty="0" smtClean="0"/>
              <a:t>MĂNĂSTIREA AFTEIA</a:t>
            </a:r>
            <a:endParaRPr lang="ro-RO" dirty="0"/>
          </a:p>
        </p:txBody>
      </p:sp>
      <p:sp>
        <p:nvSpPr>
          <p:cNvPr id="6" name="Text Placeholder 5"/>
          <p:cNvSpPr>
            <a:spLocks noGrp="1"/>
          </p:cNvSpPr>
          <p:nvPr>
            <p:ph type="body" sz="quarter" idx="3"/>
          </p:nvPr>
        </p:nvSpPr>
        <p:spPr>
          <a:xfrm>
            <a:off x="4343400" y="1219200"/>
            <a:ext cx="3657600" cy="838200"/>
          </a:xfrm>
        </p:spPr>
        <p:txBody>
          <a:bodyPr/>
          <a:lstStyle/>
          <a:p>
            <a:r>
              <a:rPr lang="ro-RO" dirty="0" smtClean="0"/>
              <a:t>PICTURĂ  DIN INTERIOR</a:t>
            </a:r>
            <a:endParaRPr lang="ro-RO" dirty="0"/>
          </a:p>
        </p:txBody>
      </p:sp>
      <p:pic>
        <p:nvPicPr>
          <p:cNvPr id="7" name="Content Placeholder 6"/>
          <p:cNvPicPr>
            <a:picLocks noGrp="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1828800"/>
            <a:ext cx="3657599" cy="4648200"/>
          </a:xfrm>
          <a:prstGeom prst="rect">
            <a:avLst/>
          </a:prstGeom>
        </p:spPr>
      </p:pic>
      <p:pic>
        <p:nvPicPr>
          <p:cNvPr id="8" name="Content Placeholder 7"/>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191000" y="2209800"/>
            <a:ext cx="2563091" cy="4267200"/>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6590763" y="1066800"/>
            <a:ext cx="1981200" cy="3429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4349301"/>
            <a:ext cx="538599" cy="1215977"/>
          </a:xfrm>
          <a:prstGeom prst="rect">
            <a:avLst/>
          </a:prstGeom>
        </p:spPr>
      </p:pic>
    </p:spTree>
    <p:extLst>
      <p:ext uri="{BB962C8B-B14F-4D97-AF65-F5344CB8AC3E}">
        <p14:creationId xmlns:p14="http://schemas.microsoft.com/office/powerpoint/2010/main" val="12999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FOTOGRAFIE </a:t>
            </a:r>
            <a:r>
              <a:rPr lang="ro-RO" sz="2000" dirty="0" smtClean="0"/>
              <a:t>- BISERICI </a:t>
            </a:r>
            <a:r>
              <a:rPr lang="ro-RO" sz="2000" dirty="0"/>
              <a:t>ȘI MĂNĂSTIRI</a:t>
            </a:r>
          </a:p>
        </p:txBody>
      </p:sp>
      <p:sp>
        <p:nvSpPr>
          <p:cNvPr id="5" name="Text Placeholder 4"/>
          <p:cNvSpPr>
            <a:spLocks noGrp="1"/>
          </p:cNvSpPr>
          <p:nvPr>
            <p:ph type="body" sz="quarter" idx="1"/>
          </p:nvPr>
        </p:nvSpPr>
        <p:spPr>
          <a:xfrm>
            <a:off x="457200" y="990600"/>
            <a:ext cx="3657600" cy="838200"/>
          </a:xfrm>
        </p:spPr>
        <p:txBody>
          <a:bodyPr/>
          <a:lstStyle/>
          <a:p>
            <a:r>
              <a:rPr lang="es-ES" dirty="0" err="1">
                <a:solidFill>
                  <a:schemeClr val="tx1"/>
                </a:solidFill>
              </a:rPr>
              <a:t>Biserica</a:t>
            </a:r>
            <a:r>
              <a:rPr lang="es-ES" dirty="0">
                <a:solidFill>
                  <a:schemeClr val="tx1"/>
                </a:solidFill>
              </a:rPr>
              <a:t> de </a:t>
            </a:r>
            <a:r>
              <a:rPr lang="es-ES" dirty="0" err="1">
                <a:solidFill>
                  <a:schemeClr val="tx1"/>
                </a:solidFill>
              </a:rPr>
              <a:t>lemn</a:t>
            </a:r>
            <a:r>
              <a:rPr lang="es-ES" dirty="0">
                <a:solidFill>
                  <a:schemeClr val="tx1"/>
                </a:solidFill>
              </a:rPr>
              <a:t> </a:t>
            </a:r>
            <a:r>
              <a:rPr lang="es-ES" dirty="0" err="1" smtClean="0">
                <a:solidFill>
                  <a:schemeClr val="tx1"/>
                </a:solidFill>
              </a:rPr>
              <a:t>din</a:t>
            </a:r>
            <a:r>
              <a:rPr lang="ro-RO" dirty="0" smtClean="0">
                <a:solidFill>
                  <a:schemeClr val="tx1"/>
                </a:solidFill>
              </a:rPr>
              <a:t> Pianu</a:t>
            </a:r>
            <a:r>
              <a:rPr lang="es-ES" dirty="0">
                <a:solidFill>
                  <a:schemeClr val="tx1"/>
                </a:solidFill>
              </a:rPr>
              <a:t> </a:t>
            </a:r>
            <a:r>
              <a:rPr lang="ro-RO" u="sng" dirty="0" smtClean="0">
                <a:solidFill>
                  <a:schemeClr val="tx1">
                    <a:lumMod val="85000"/>
                    <a:lumOff val="15000"/>
                  </a:schemeClr>
                </a:solidFill>
              </a:rPr>
              <a:t>de</a:t>
            </a:r>
            <a:r>
              <a:rPr lang="es-ES" u="sng" dirty="0" smtClean="0">
                <a:solidFill>
                  <a:schemeClr val="tx1">
                    <a:lumMod val="85000"/>
                    <a:lumOff val="15000"/>
                  </a:schemeClr>
                </a:solidFill>
              </a:rPr>
              <a:t> Su</a:t>
            </a:r>
            <a:r>
              <a:rPr lang="ro-RO" u="sng" dirty="0" smtClean="0">
                <a:solidFill>
                  <a:schemeClr val="tx1">
                    <a:lumMod val="85000"/>
                    <a:lumOff val="15000"/>
                  </a:schemeClr>
                </a:solidFill>
              </a:rPr>
              <a:t>s</a:t>
            </a:r>
            <a:r>
              <a:rPr lang="es-ES" b="0" dirty="0" smtClean="0">
                <a:solidFill>
                  <a:schemeClr val="tx1">
                    <a:lumMod val="85000"/>
                    <a:lumOff val="15000"/>
                  </a:schemeClr>
                </a:solidFill>
              </a:rPr>
              <a:t>,</a:t>
            </a:r>
            <a:r>
              <a:rPr lang="ro-RO" b="0" u="sng" dirty="0" smtClean="0">
                <a:solidFill>
                  <a:schemeClr val="tx1">
                    <a:lumMod val="85000"/>
                    <a:lumOff val="15000"/>
                  </a:schemeClr>
                </a:solidFill>
              </a:rPr>
              <a:t> 1761</a:t>
            </a:r>
            <a:endParaRPr lang="ro-RO" dirty="0"/>
          </a:p>
        </p:txBody>
      </p:sp>
      <p:sp>
        <p:nvSpPr>
          <p:cNvPr id="6" name="Text Placeholder 5"/>
          <p:cNvSpPr>
            <a:spLocks noGrp="1"/>
          </p:cNvSpPr>
          <p:nvPr>
            <p:ph type="body" sz="quarter" idx="3"/>
          </p:nvPr>
        </p:nvSpPr>
        <p:spPr>
          <a:xfrm>
            <a:off x="4343400" y="990600"/>
            <a:ext cx="4114800" cy="914400"/>
          </a:xfrm>
        </p:spPr>
        <p:txBody>
          <a:bodyPr/>
          <a:lstStyle/>
          <a:p>
            <a:r>
              <a:rPr lang="ro-RO" b="0" dirty="0">
                <a:solidFill>
                  <a:schemeClr val="tx1"/>
                </a:solidFill>
              </a:rPr>
              <a:t>H</a:t>
            </a:r>
            <a:r>
              <a:rPr lang="ro-RO" b="0" dirty="0" smtClean="0">
                <a:solidFill>
                  <a:schemeClr val="tx1"/>
                </a:solidFill>
              </a:rPr>
              <a:t>ramul „</a:t>
            </a:r>
            <a:r>
              <a:rPr lang="ro-RO" b="0" i="1" u="sng" dirty="0" smtClean="0">
                <a:solidFill>
                  <a:schemeClr val="tx1"/>
                </a:solidFill>
              </a:rPr>
              <a:t>Cuvioasa Paraschiva</a:t>
            </a:r>
            <a:r>
              <a:rPr lang="ro-RO" b="0" dirty="0" smtClean="0"/>
              <a:t>”</a:t>
            </a:r>
            <a:endParaRPr lang="ro-RO" dirty="0"/>
          </a:p>
        </p:txBody>
      </p:sp>
      <p:pic>
        <p:nvPicPr>
          <p:cNvPr id="7" name="Content Placeholder 6"/>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 y="1828800"/>
            <a:ext cx="3733800" cy="4495800"/>
          </a:xfrm>
          <a:prstGeom prst="rect">
            <a:avLst/>
          </a:prstGeom>
        </p:spPr>
      </p:pic>
      <p:pic>
        <p:nvPicPr>
          <p:cNvPr id="1026" name="Picture 2" descr="C:\Users\mioar\Desktop\descărcare (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114800" y="1828800"/>
            <a:ext cx="41910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oar\Desktop\220px-St_Petka-Klisura_Monastery_I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808" y="2057400"/>
            <a:ext cx="209550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5087689"/>
            <a:ext cx="538599" cy="12159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087689"/>
            <a:ext cx="538599" cy="12159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4609557"/>
            <a:ext cx="538599" cy="1215977"/>
          </a:xfrm>
          <a:prstGeom prst="rect">
            <a:avLst/>
          </a:prstGeom>
        </p:spPr>
      </p:pic>
    </p:spTree>
    <p:extLst>
      <p:ext uri="{BB962C8B-B14F-4D97-AF65-F5344CB8AC3E}">
        <p14:creationId xmlns:p14="http://schemas.microsoft.com/office/powerpoint/2010/main" val="298211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2"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TROIȚE ȘI CRUCI</a:t>
            </a:r>
            <a:endParaRPr lang="ro-RO" sz="2000" dirty="0"/>
          </a:p>
        </p:txBody>
      </p:sp>
      <p:sp>
        <p:nvSpPr>
          <p:cNvPr id="3" name="Content Placeholder 2"/>
          <p:cNvSpPr>
            <a:spLocks noGrp="1"/>
          </p:cNvSpPr>
          <p:nvPr>
            <p:ph sz="quarter" idx="1"/>
          </p:nvPr>
        </p:nvSpPr>
        <p:spPr>
          <a:xfrm>
            <a:off x="457200" y="838200"/>
            <a:ext cx="7924800" cy="5635752"/>
          </a:xfrm>
        </p:spPr>
        <p:txBody>
          <a:bodyPr>
            <a:noAutofit/>
          </a:bodyPr>
          <a:lstStyle/>
          <a:p>
            <a:r>
              <a:rPr lang="ro-RO" b="1" dirty="0">
                <a:latin typeface="Times New Roman" panose="02020603050405020304" pitchFamily="18" charset="0"/>
                <a:cs typeface="Times New Roman" panose="02020603050405020304" pitchFamily="18" charset="0"/>
              </a:rPr>
              <a:t>Oriunde ai călători pe drumurile noastre, găsești la margine de drum, puse anume pentru pacea călătorului, troițele </a:t>
            </a:r>
            <a:r>
              <a:rPr lang="ro-RO" b="1" dirty="0" smtClean="0">
                <a:latin typeface="Times New Roman" panose="02020603050405020304" pitchFamily="18" charset="0"/>
                <a:cs typeface="Times New Roman" panose="02020603050405020304" pitchFamily="18" charset="0"/>
              </a:rPr>
              <a:t>sfințite ca să fie </a:t>
            </a:r>
            <a:r>
              <a:rPr lang="ro-RO" b="1" dirty="0">
                <a:latin typeface="Times New Roman" panose="02020603050405020304" pitchFamily="18" charset="0"/>
                <a:cs typeface="Times New Roman" panose="02020603050405020304" pitchFamily="18" charset="0"/>
              </a:rPr>
              <a:t>pavăză de-a lungul </a:t>
            </a:r>
            <a:r>
              <a:rPr lang="ro-RO" b="1" dirty="0" smtClean="0">
                <a:latin typeface="Times New Roman" panose="02020603050405020304" pitchFamily="18" charset="0"/>
                <a:cs typeface="Times New Roman" panose="02020603050405020304" pitchFamily="18" charset="0"/>
              </a:rPr>
              <a:t>anilor. </a:t>
            </a:r>
            <a:r>
              <a:rPr lang="ro-RO" b="1" dirty="0">
                <a:latin typeface="Times New Roman" panose="02020603050405020304" pitchFamily="18" charset="0"/>
                <a:cs typeface="Times New Roman" panose="02020603050405020304" pitchFamily="18" charset="0"/>
              </a:rPr>
              <a:t>C</a:t>
            </a:r>
            <a:r>
              <a:rPr lang="ro-RO" b="1" dirty="0" smtClean="0">
                <a:latin typeface="Times New Roman" panose="02020603050405020304" pitchFamily="18" charset="0"/>
                <a:cs typeface="Times New Roman" panose="02020603050405020304" pitchFamily="18" charset="0"/>
              </a:rPr>
              <a:t>rucile </a:t>
            </a:r>
            <a:r>
              <a:rPr lang="ro-RO" b="1" dirty="0">
                <a:latin typeface="Times New Roman" panose="02020603050405020304" pitchFamily="18" charset="0"/>
                <a:cs typeface="Times New Roman" panose="02020603050405020304" pitchFamily="18" charset="0"/>
              </a:rPr>
              <a:t>de la răspântii ne aduc aminte să ne oprim o clipă și să ne tragem sufletul. Călătorul ostenit sau înfricoșat </a:t>
            </a:r>
            <a:r>
              <a:rPr lang="ro-RO" b="1" dirty="0" smtClean="0">
                <a:latin typeface="Times New Roman" panose="02020603050405020304" pitchFamily="18" charset="0"/>
                <a:cs typeface="Times New Roman" panose="02020603050405020304" pitchFamily="18" charset="0"/>
              </a:rPr>
              <a:t>prinde </a:t>
            </a:r>
            <a:r>
              <a:rPr lang="ro-RO" b="1" dirty="0">
                <a:latin typeface="Times New Roman" panose="02020603050405020304" pitchFamily="18" charset="0"/>
                <a:cs typeface="Times New Roman" panose="02020603050405020304" pitchFamily="18" charset="0"/>
              </a:rPr>
              <a:t>curaj, se </a:t>
            </a:r>
            <a:r>
              <a:rPr lang="ro-RO" b="1" dirty="0" smtClean="0">
                <a:latin typeface="Times New Roman" panose="02020603050405020304" pitchFamily="18" charset="0"/>
                <a:cs typeface="Times New Roman" panose="02020603050405020304" pitchFamily="18" charset="0"/>
              </a:rPr>
              <a:t>închină </a:t>
            </a:r>
            <a:r>
              <a:rPr lang="ro-RO" b="1" dirty="0">
                <a:latin typeface="Times New Roman" panose="02020603050405020304" pitchFamily="18" charset="0"/>
                <a:cs typeface="Times New Roman" panose="02020603050405020304" pitchFamily="18" charset="0"/>
              </a:rPr>
              <a:t>și își </a:t>
            </a:r>
            <a:r>
              <a:rPr lang="ro-RO" b="1" dirty="0" smtClean="0">
                <a:latin typeface="Times New Roman" panose="02020603050405020304" pitchFamily="18" charset="0"/>
                <a:cs typeface="Times New Roman" panose="02020603050405020304" pitchFamily="18" charset="0"/>
              </a:rPr>
              <a:t>curăță </a:t>
            </a:r>
            <a:r>
              <a:rPr lang="ro-RO" b="1" dirty="0">
                <a:latin typeface="Times New Roman" panose="02020603050405020304" pitchFamily="18" charset="0"/>
                <a:cs typeface="Times New Roman" panose="02020603050405020304" pitchFamily="18" charset="0"/>
              </a:rPr>
              <a:t>sufletul, apoi își </a:t>
            </a:r>
            <a:r>
              <a:rPr lang="ro-RO" b="1" dirty="0" smtClean="0">
                <a:latin typeface="Times New Roman" panose="02020603050405020304" pitchFamily="18" charset="0"/>
                <a:cs typeface="Times New Roman" panose="02020603050405020304" pitchFamily="18" charset="0"/>
              </a:rPr>
              <a:t>urmează </a:t>
            </a:r>
            <a:r>
              <a:rPr lang="ro-RO" b="1" dirty="0">
                <a:latin typeface="Times New Roman" panose="02020603050405020304" pitchFamily="18" charset="0"/>
                <a:cs typeface="Times New Roman" panose="02020603050405020304" pitchFamily="18" charset="0"/>
              </a:rPr>
              <a:t>drumul ocrotit de puterea crucii. </a:t>
            </a:r>
            <a:endParaRPr lang="ro-RO" b="1" dirty="0" smtClean="0">
              <a:latin typeface="Times New Roman" panose="02020603050405020304" pitchFamily="18" charset="0"/>
              <a:cs typeface="Times New Roman" panose="02020603050405020304" pitchFamily="18" charset="0"/>
            </a:endParaRPr>
          </a:p>
          <a:p>
            <a:r>
              <a:rPr lang="ro-RO" b="1" dirty="0" smtClean="0">
                <a:latin typeface="Times New Roman" panose="02020603050405020304" pitchFamily="18" charset="0"/>
                <a:cs typeface="Times New Roman" panose="02020603050405020304" pitchFamily="18" charset="0"/>
              </a:rPr>
              <a:t>Troițele </a:t>
            </a:r>
            <a:r>
              <a:rPr lang="ro-RO" b="1" dirty="0">
                <a:latin typeface="Times New Roman" panose="02020603050405020304" pitchFamily="18" charset="0"/>
                <a:cs typeface="Times New Roman" panose="02020603050405020304" pitchFamily="18" charset="0"/>
              </a:rPr>
              <a:t>sfințite s-au ridicat pe tărâmurile românești încă din vremea primilor cneji și voievozi. În mijlocul comunităților, acolo unde oamenii aveau nevoie de biserică, ridicau întâi o cruce pe care preoții o sfințeau pentru folosul tuturor. Aici se rugau și aici se țineau slujbe ca în fața unui altar, căci troița, oricât ar fi fost de simplă, era bunul lor de preț și pământul de sub ea era sfințit. </a:t>
            </a:r>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477555"/>
            <a:ext cx="538599" cy="1215977"/>
          </a:xfrm>
          <a:prstGeom prst="rect">
            <a:avLst/>
          </a:prstGeom>
        </p:spPr>
      </p:pic>
    </p:spTree>
    <p:extLst>
      <p:ext uri="{BB962C8B-B14F-4D97-AF65-F5344CB8AC3E}">
        <p14:creationId xmlns:p14="http://schemas.microsoft.com/office/powerpoint/2010/main" val="13689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chemeClr val="accent2"/>
                                        </p:clrVal>
                                      </p:to>
                                    </p:set>
                                    <p:set>
                                      <p:cBhvr>
                                        <p:cTn id="22" dur="500" fill="hold"/>
                                        <p:tgtEl>
                                          <p:spTgt spid="3">
                                            <p:txEl>
                                              <p:pRg st="0" end="0"/>
                                            </p:txEl>
                                          </p:spTgt>
                                        </p:tgtEl>
                                        <p:attrNameLst>
                                          <p:attrName>fillcolor</p:attrName>
                                        </p:attrNameLst>
                                      </p:cBhvr>
                                      <p:to>
                                        <p:clrVal>
                                          <a:schemeClr val="accent2"/>
                                        </p:clrVal>
                                      </p:to>
                                    </p:set>
                                    <p:set>
                                      <p:cBhvr>
                                        <p:cTn id="23" dur="500" fill="hold"/>
                                        <p:tgtEl>
                                          <p:spTgt spid="3">
                                            <p:txEl>
                                              <p:pRg st="0" end="0"/>
                                            </p:txEl>
                                          </p:spTgt>
                                        </p:tgtEl>
                                        <p:attrNameLst>
                                          <p:attrName>fill.type</p:attrName>
                                        </p:attrNameLst>
                                      </p:cBhvr>
                                      <p:to>
                                        <p:strVal val="solid"/>
                                      </p:to>
                                    </p:set>
                                  </p:childTnLst>
                                </p:cTn>
                              </p:par>
                              <p:par>
                                <p:cTn id="24" presetID="16" presetClass="emph" presetSubtype="0" fill="hold" nodeType="withEffect">
                                  <p:stCondLst>
                                    <p:cond delay="0"/>
                                  </p:stCondLst>
                                  <p:iterate type="lt">
                                    <p:tmPct val="4000"/>
                                  </p:iterate>
                                  <p:childTnLst>
                                    <p:set>
                                      <p:cBhvr override="childStyle">
                                        <p:cTn id="25" dur="500" fill="hold"/>
                                        <p:tgtEl>
                                          <p:spTgt spid="3">
                                            <p:txEl>
                                              <p:pRg st="1" end="1"/>
                                            </p:txEl>
                                          </p:spTgt>
                                        </p:tgtEl>
                                        <p:attrNameLst>
                                          <p:attrName>style.color</p:attrName>
                                        </p:attrNameLst>
                                      </p:cBhvr>
                                      <p:to>
                                        <p:clrVal>
                                          <a:schemeClr val="accent2"/>
                                        </p:clrVal>
                                      </p:to>
                                    </p:set>
                                    <p:set>
                                      <p:cBhvr>
                                        <p:cTn id="26" dur="500" fill="hold"/>
                                        <p:tgtEl>
                                          <p:spTgt spid="3">
                                            <p:txEl>
                                              <p:pRg st="1" end="1"/>
                                            </p:txEl>
                                          </p:spTgt>
                                        </p:tgtEl>
                                        <p:attrNameLst>
                                          <p:attrName>fillcolor</p:attrName>
                                        </p:attrNameLst>
                                      </p:cBhvr>
                                      <p:to>
                                        <p:clrVal>
                                          <a:schemeClr val="accent2"/>
                                        </p:clrVal>
                                      </p:to>
                                    </p:set>
                                    <p:set>
                                      <p:cBhvr>
                                        <p:cTn id="27" dur="500" fill="hold"/>
                                        <p:tgtEl>
                                          <p:spTgt spid="3">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127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TROIȚE ȘI CRUCI</a:t>
            </a:r>
            <a:endParaRPr lang="ro-RO" sz="2000" dirty="0"/>
          </a:p>
        </p:txBody>
      </p:sp>
      <p:sp>
        <p:nvSpPr>
          <p:cNvPr id="5" name="Text Placeholder 4"/>
          <p:cNvSpPr>
            <a:spLocks noGrp="1"/>
          </p:cNvSpPr>
          <p:nvPr>
            <p:ph type="body" sz="quarter" idx="1"/>
          </p:nvPr>
        </p:nvSpPr>
        <p:spPr>
          <a:xfrm>
            <a:off x="457200" y="685800"/>
            <a:ext cx="3657600" cy="838200"/>
          </a:xfrm>
        </p:spPr>
        <p:txBody>
          <a:bodyPr/>
          <a:lstStyle/>
          <a:p>
            <a:pPr lvl="0"/>
            <a:r>
              <a:rPr lang="it-IT" dirty="0"/>
              <a:t>CRUCEA LUI MOISE</a:t>
            </a:r>
            <a:endParaRPr lang="ro-RO" dirty="0"/>
          </a:p>
          <a:p>
            <a:r>
              <a:rPr lang="it-IT" dirty="0"/>
              <a:t>1988</a:t>
            </a:r>
            <a:endParaRPr lang="ro-RO" dirty="0"/>
          </a:p>
        </p:txBody>
      </p:sp>
      <p:sp>
        <p:nvSpPr>
          <p:cNvPr id="6" name="Text Placeholder 5"/>
          <p:cNvSpPr>
            <a:spLocks noGrp="1"/>
          </p:cNvSpPr>
          <p:nvPr>
            <p:ph type="body" sz="quarter" idx="3"/>
          </p:nvPr>
        </p:nvSpPr>
        <p:spPr>
          <a:xfrm>
            <a:off x="4194220" y="762000"/>
            <a:ext cx="3657600" cy="762000"/>
          </a:xfrm>
        </p:spPr>
        <p:txBody>
          <a:bodyPr/>
          <a:lstStyle/>
          <a:p>
            <a:r>
              <a:rPr lang="ro-RO" dirty="0" smtClean="0"/>
              <a:t>CRUCE MAI NOUĂ</a:t>
            </a:r>
          </a:p>
          <a:p>
            <a:r>
              <a:rPr lang="ro-RO" dirty="0" smtClean="0"/>
              <a:t>1994</a:t>
            </a:r>
            <a:endParaRPr lang="ro-RO" dirty="0"/>
          </a:p>
        </p:txBody>
      </p:sp>
      <p:pic>
        <p:nvPicPr>
          <p:cNvPr id="7" name="Content Placeholder 6" descr="SV102806"/>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2558935" cy="3626427"/>
          </a:xfrm>
          <a:prstGeom prst="rect">
            <a:avLst/>
          </a:prstGeom>
          <a:noFill/>
          <a:ln>
            <a:noFill/>
          </a:ln>
        </p:spPr>
      </p:pic>
      <p:pic>
        <p:nvPicPr>
          <p:cNvPr id="8" name="Picture 7" descr="SV10280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895600"/>
            <a:ext cx="1981200" cy="3733800"/>
          </a:xfrm>
          <a:prstGeom prst="rect">
            <a:avLst/>
          </a:prstGeom>
          <a:noFill/>
          <a:ln>
            <a:noFill/>
          </a:ln>
        </p:spPr>
      </p:pic>
      <p:pic>
        <p:nvPicPr>
          <p:cNvPr id="9" name="Content Placeholder 8" descr="SV102807"/>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295400"/>
            <a:ext cx="2448271" cy="3622271"/>
          </a:xfrm>
          <a:prstGeom prst="rect">
            <a:avLst/>
          </a:prstGeom>
          <a:noFill/>
          <a:ln>
            <a:noFill/>
          </a:ln>
        </p:spPr>
      </p:pic>
      <p:pic>
        <p:nvPicPr>
          <p:cNvPr id="10" name="Picture 9" descr="IMG_010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2895600"/>
            <a:ext cx="2209800" cy="3607398"/>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901" y="3889423"/>
            <a:ext cx="538599" cy="121597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4100" y="3733800"/>
            <a:ext cx="538599" cy="121597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2340" y="4540881"/>
            <a:ext cx="538599" cy="1215977"/>
          </a:xfrm>
          <a:prstGeom prst="rect">
            <a:avLst/>
          </a:prstGeom>
        </p:spPr>
      </p:pic>
    </p:spTree>
    <p:extLst>
      <p:ext uri="{BB962C8B-B14F-4D97-AF65-F5344CB8AC3E}">
        <p14:creationId xmlns:p14="http://schemas.microsoft.com/office/powerpoint/2010/main" val="30205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TROIȚE ȘI CRUCI</a:t>
            </a:r>
            <a:endParaRPr lang="ro-RO" sz="2000" dirty="0"/>
          </a:p>
        </p:txBody>
      </p:sp>
      <p:sp>
        <p:nvSpPr>
          <p:cNvPr id="3" name="Content Placeholder 2"/>
          <p:cNvSpPr>
            <a:spLocks noGrp="1"/>
          </p:cNvSpPr>
          <p:nvPr>
            <p:ph sz="quarter" idx="1"/>
          </p:nvPr>
        </p:nvSpPr>
        <p:spPr>
          <a:xfrm>
            <a:off x="457200" y="914400"/>
            <a:ext cx="7924800" cy="5559552"/>
          </a:xfrm>
        </p:spPr>
        <p:txBody>
          <a:bodyPr>
            <a:normAutofit/>
          </a:bodyPr>
          <a:lstStyle/>
          <a:p>
            <a:r>
              <a:rPr lang="ro-RO" b="1" dirty="0">
                <a:latin typeface="Times New Roman" panose="02020603050405020304" pitchFamily="18" charset="0"/>
                <a:cs typeface="Times New Roman" panose="02020603050405020304" pitchFamily="18" charset="0"/>
              </a:rPr>
              <a:t>Troița sfințește </a:t>
            </a:r>
            <a:r>
              <a:rPr lang="ro-RO" b="1" dirty="0" smtClean="0">
                <a:latin typeface="Times New Roman" panose="02020603050405020304" pitchFamily="18" charset="0"/>
                <a:cs typeface="Times New Roman" panose="02020603050405020304" pitchFamily="18" charset="0"/>
              </a:rPr>
              <a:t>spațiul, </a:t>
            </a:r>
            <a:r>
              <a:rPr lang="ro-RO" b="1" dirty="0">
                <a:latin typeface="Times New Roman" panose="02020603050405020304" pitchFamily="18" charset="0"/>
                <a:cs typeface="Times New Roman" panose="02020603050405020304" pitchFamily="18" charset="0"/>
              </a:rPr>
              <a:t>î</a:t>
            </a:r>
            <a:r>
              <a:rPr lang="ro-RO" b="1" dirty="0" smtClean="0">
                <a:latin typeface="Times New Roman" panose="02020603050405020304" pitchFamily="18" charset="0"/>
                <a:cs typeface="Times New Roman" panose="02020603050405020304" pitchFamily="18" charset="0"/>
              </a:rPr>
              <a:t>l </a:t>
            </a:r>
            <a:r>
              <a:rPr lang="ro-RO" b="1" dirty="0">
                <a:latin typeface="Times New Roman" panose="02020603050405020304" pitchFamily="18" charset="0"/>
                <a:cs typeface="Times New Roman" panose="02020603050405020304" pitchFamily="18" charset="0"/>
              </a:rPr>
              <a:t>orientează pe călător, indicându-i direcția cea </a:t>
            </a:r>
            <a:r>
              <a:rPr lang="ro-RO" b="1" dirty="0" smtClean="0">
                <a:latin typeface="Times New Roman" panose="02020603050405020304" pitchFamily="18" charset="0"/>
                <a:cs typeface="Times New Roman" panose="02020603050405020304" pitchFamily="18" charset="0"/>
              </a:rPr>
              <a:t>bună, ea </a:t>
            </a:r>
            <a:r>
              <a:rPr lang="ro-RO" b="1" dirty="0">
                <a:latin typeface="Times New Roman" panose="02020603050405020304" pitchFamily="18" charset="0"/>
                <a:cs typeface="Times New Roman" panose="02020603050405020304" pitchFamily="18" charset="0"/>
              </a:rPr>
              <a:t>este și un obiect al memoriei. Mergi pe drum, sprinten sau agale, plin de energie sau ostenit, pe vreme frumoasă sau dimpotrivă. Dintr-odată, privirea îți este atrasă irezistibil de o </a:t>
            </a:r>
            <a:r>
              <a:rPr lang="ro-RO" b="1" dirty="0" smtClean="0">
                <a:latin typeface="Times New Roman" panose="02020603050405020304" pitchFamily="18" charset="0"/>
                <a:cs typeface="Times New Roman" panose="02020603050405020304" pitchFamily="18" charset="0"/>
              </a:rPr>
              <a:t>cruce, poate </a:t>
            </a:r>
            <a:r>
              <a:rPr lang="ro-RO" b="1" dirty="0">
                <a:latin typeface="Times New Roman" panose="02020603050405020304" pitchFamily="18" charset="0"/>
                <a:cs typeface="Times New Roman" panose="02020603050405020304" pitchFamily="18" charset="0"/>
              </a:rPr>
              <a:t>fi din lemn sau de piatră. Gândul îți zboară pe dată la Dumnezeu: te oprești pentru câteva clipe, îți faci semnul crucii și înalți o rugăciune. Poate fi cea mai simplă: „Doamne, miluiește-mă!” Sau: „Doamne, ajută-mi să ajung cu bine!” </a:t>
            </a:r>
            <a:r>
              <a:rPr lang="ro-RO" b="1" dirty="0" smtClean="0">
                <a:latin typeface="Times New Roman" panose="02020603050405020304" pitchFamily="18" charset="0"/>
                <a:cs typeface="Times New Roman" panose="02020603050405020304" pitchFamily="18" charset="0"/>
              </a:rPr>
              <a:t>Troița</a:t>
            </a:r>
            <a:r>
              <a:rPr lang="ro-RO" b="1" dirty="0">
                <a:latin typeface="Times New Roman" panose="02020603050405020304" pitchFamily="18" charset="0"/>
                <a:cs typeface="Times New Roman" panose="02020603050405020304" pitchFamily="18" charset="0"/>
              </a:rPr>
              <a:t>, așa cum o arată numele, este și o adeverire a prezenței Sfintei Treimi</a:t>
            </a:r>
            <a:r>
              <a:rPr lang="ro-RO" dirty="0"/>
              <a:t>.</a:t>
            </a:r>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336" y="4477555"/>
            <a:ext cx="538599" cy="1215977"/>
          </a:xfrm>
          <a:prstGeom prst="rect">
            <a:avLst/>
          </a:prstGeom>
        </p:spPr>
      </p:pic>
    </p:spTree>
    <p:extLst>
      <p:ext uri="{BB962C8B-B14F-4D97-AF65-F5344CB8AC3E}">
        <p14:creationId xmlns:p14="http://schemas.microsoft.com/office/powerpoint/2010/main" val="25614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chemeClr val="accent2"/>
                                        </p:clrVal>
                                      </p:to>
                                    </p:set>
                                    <p:set>
                                      <p:cBhvr>
                                        <p:cTn id="22" dur="500" fill="hold"/>
                                        <p:tgtEl>
                                          <p:spTgt spid="3">
                                            <p:txEl>
                                              <p:pRg st="0" end="0"/>
                                            </p:txEl>
                                          </p:spTgt>
                                        </p:tgtEl>
                                        <p:attrNameLst>
                                          <p:attrName>fillcolor</p:attrName>
                                        </p:attrNameLst>
                                      </p:cBhvr>
                                      <p:to>
                                        <p:clrVal>
                                          <a:schemeClr val="accent2"/>
                                        </p:clrVal>
                                      </p:to>
                                    </p:set>
                                    <p:set>
                                      <p:cBhvr>
                                        <p:cTn id="23" dur="500" fill="hold"/>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6413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TROIȚE ȘI CRUCI</a:t>
            </a:r>
            <a:endParaRPr lang="ro-RO" sz="2000" dirty="0"/>
          </a:p>
        </p:txBody>
      </p:sp>
      <p:sp>
        <p:nvSpPr>
          <p:cNvPr id="5" name="Text Placeholder 4"/>
          <p:cNvSpPr>
            <a:spLocks noGrp="1"/>
          </p:cNvSpPr>
          <p:nvPr>
            <p:ph type="body" sz="quarter" idx="1"/>
          </p:nvPr>
        </p:nvSpPr>
        <p:spPr>
          <a:xfrm>
            <a:off x="457200" y="914400"/>
            <a:ext cx="3657600" cy="785611"/>
          </a:xfrm>
        </p:spPr>
        <p:txBody>
          <a:bodyPr/>
          <a:lstStyle/>
          <a:p>
            <a:r>
              <a:rPr lang="ro-RO" dirty="0" smtClean="0"/>
              <a:t>CRUCEA DE LA IZVOR</a:t>
            </a:r>
            <a:endParaRPr lang="ro-RO" dirty="0"/>
          </a:p>
        </p:txBody>
      </p:sp>
      <p:sp>
        <p:nvSpPr>
          <p:cNvPr id="6" name="Text Placeholder 5"/>
          <p:cNvSpPr>
            <a:spLocks noGrp="1"/>
          </p:cNvSpPr>
          <p:nvPr>
            <p:ph type="body" sz="quarter" idx="3"/>
          </p:nvPr>
        </p:nvSpPr>
        <p:spPr>
          <a:xfrm>
            <a:off x="4071937" y="609600"/>
            <a:ext cx="4691063" cy="1371600"/>
          </a:xfrm>
        </p:spPr>
        <p:txBody>
          <a:bodyPr/>
          <a:lstStyle/>
          <a:p>
            <a:r>
              <a:rPr lang="ro-RO" sz="1400" dirty="0" smtClean="0"/>
              <a:t>CRUCEA DE LA INTRAREA ÎN LOCALITATE </a:t>
            </a:r>
          </a:p>
          <a:p>
            <a:r>
              <a:rPr lang="ro-RO" sz="1400" dirty="0" smtClean="0"/>
              <a:t>Are următoarea inscripție.</a:t>
            </a:r>
            <a:r>
              <a:rPr lang="en-US" sz="1400" dirty="0" smtClean="0"/>
              <a:t>“</a:t>
            </a:r>
            <a:r>
              <a:rPr lang="en-US" sz="1400" dirty="0" err="1" smtClean="0"/>
              <a:t>Sfântă</a:t>
            </a:r>
            <a:r>
              <a:rPr lang="en-US" sz="1400" dirty="0" smtClean="0"/>
              <a:t> </a:t>
            </a:r>
            <a:r>
              <a:rPr lang="en-US" sz="1400" dirty="0" err="1"/>
              <a:t>cruce</a:t>
            </a:r>
            <a:r>
              <a:rPr lang="en-US" sz="1400" dirty="0"/>
              <a:t> ne </a:t>
            </a:r>
            <a:r>
              <a:rPr lang="en-US" sz="1400" dirty="0" err="1"/>
              <a:t>ajută</a:t>
            </a:r>
            <a:r>
              <a:rPr lang="en-US" sz="1400" dirty="0"/>
              <a:t> </a:t>
            </a:r>
            <a:r>
              <a:rPr lang="en-US" sz="1400" dirty="0" err="1"/>
              <a:t>în</a:t>
            </a:r>
            <a:r>
              <a:rPr lang="en-US" sz="1400" dirty="0"/>
              <a:t> </a:t>
            </a:r>
            <a:r>
              <a:rPr lang="en-US" sz="1400" dirty="0" err="1"/>
              <a:t>necazuri</a:t>
            </a:r>
            <a:r>
              <a:rPr lang="en-US" sz="1400" dirty="0"/>
              <a:t> </a:t>
            </a:r>
            <a:r>
              <a:rPr lang="en-US" sz="1400" dirty="0" err="1"/>
              <a:t>şi</a:t>
            </a:r>
            <a:r>
              <a:rPr lang="en-US" sz="1400" dirty="0"/>
              <a:t>-n </a:t>
            </a:r>
            <a:r>
              <a:rPr lang="en-US" sz="1400" dirty="0" err="1"/>
              <a:t>dureri</a:t>
            </a:r>
            <a:r>
              <a:rPr lang="en-US" sz="1400" dirty="0"/>
              <a:t> </a:t>
            </a:r>
            <a:r>
              <a:rPr lang="en-US" sz="1400" dirty="0" err="1"/>
              <a:t>inima</a:t>
            </a:r>
            <a:r>
              <a:rPr lang="en-US" sz="1400" dirty="0"/>
              <a:t> ne-o </a:t>
            </a:r>
            <a:r>
              <a:rPr lang="en-US" sz="1400" dirty="0" err="1"/>
              <a:t>fă</a:t>
            </a:r>
            <a:r>
              <a:rPr lang="en-US" sz="1400" dirty="0"/>
              <a:t> </a:t>
            </a:r>
            <a:r>
              <a:rPr lang="en-US" sz="1400" dirty="0" err="1"/>
              <a:t>avută</a:t>
            </a:r>
            <a:r>
              <a:rPr lang="en-US" sz="1400" dirty="0"/>
              <a:t> </a:t>
            </a:r>
            <a:r>
              <a:rPr lang="en-US" sz="1400" dirty="0" err="1"/>
              <a:t>plină</a:t>
            </a:r>
            <a:r>
              <a:rPr lang="en-US" sz="1400" dirty="0"/>
              <a:t> de </a:t>
            </a:r>
            <a:r>
              <a:rPr lang="en-US" sz="1400" dirty="0" err="1"/>
              <a:t>dulci</a:t>
            </a:r>
            <a:r>
              <a:rPr lang="en-US" sz="1400" dirty="0"/>
              <a:t> </a:t>
            </a:r>
            <a:r>
              <a:rPr lang="en-US" sz="1400" dirty="0" err="1"/>
              <a:t>mângâieri</a:t>
            </a:r>
            <a:r>
              <a:rPr lang="en-US" sz="1400" dirty="0"/>
              <a:t>” </a:t>
            </a:r>
            <a:endParaRPr lang="ro-RO" sz="1400" dirty="0"/>
          </a:p>
        </p:txBody>
      </p:sp>
      <p:pic>
        <p:nvPicPr>
          <p:cNvPr id="7" name="Content Placeholder 6" descr="SV102791"/>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0"/>
            <a:ext cx="3352800" cy="3657600"/>
          </a:xfrm>
          <a:prstGeom prst="rect">
            <a:avLst/>
          </a:prstGeom>
          <a:noFill/>
          <a:ln>
            <a:noFill/>
          </a:ln>
        </p:spPr>
      </p:pic>
      <p:pic>
        <p:nvPicPr>
          <p:cNvPr id="9" name="Picture 8" descr="SV1027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7" y="1981200"/>
            <a:ext cx="2252663" cy="2590800"/>
          </a:xfrm>
          <a:prstGeom prst="rect">
            <a:avLst/>
          </a:prstGeom>
          <a:noFill/>
          <a:ln>
            <a:noFill/>
          </a:ln>
        </p:spPr>
      </p:pic>
      <p:pic>
        <p:nvPicPr>
          <p:cNvPr id="11" name="Content Placeholder 10" descr="SV102781"/>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981201"/>
            <a:ext cx="2606560" cy="2922304"/>
          </a:xfrm>
          <a:prstGeom prst="rect">
            <a:avLst/>
          </a:prstGeom>
          <a:noFill/>
          <a:ln>
            <a:noFill/>
          </a:ln>
        </p:spPr>
      </p:pic>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2049" name="Picture 1" descr="SV1027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733800"/>
            <a:ext cx="416001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724400"/>
            <a:ext cx="538599" cy="121597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1937" y="5024913"/>
            <a:ext cx="538599" cy="12159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600" y="4687911"/>
            <a:ext cx="538599" cy="1215977"/>
          </a:xfrm>
          <a:prstGeom prst="rect">
            <a:avLst/>
          </a:prstGeom>
        </p:spPr>
      </p:pic>
    </p:spTree>
    <p:extLst>
      <p:ext uri="{BB962C8B-B14F-4D97-AF65-F5344CB8AC3E}">
        <p14:creationId xmlns:p14="http://schemas.microsoft.com/office/powerpoint/2010/main" val="28114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127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609600" y="838200"/>
            <a:ext cx="3657600" cy="658368"/>
          </a:xfrm>
        </p:spPr>
        <p:txBody>
          <a:bodyPr/>
          <a:lstStyle/>
          <a:p>
            <a:pPr lvl="0"/>
            <a:r>
              <a:rPr lang="it-IT" dirty="0"/>
              <a:t>TROIŢA</a:t>
            </a:r>
            <a:endParaRPr lang="ro-RO" dirty="0"/>
          </a:p>
          <a:p>
            <a:r>
              <a:rPr lang="it-IT" dirty="0" smtClean="0"/>
              <a:t>1948 </a:t>
            </a:r>
            <a:endParaRPr lang="ro-RO" dirty="0"/>
          </a:p>
        </p:txBody>
      </p:sp>
      <p:sp>
        <p:nvSpPr>
          <p:cNvPr id="6" name="Text Placeholder 5"/>
          <p:cNvSpPr>
            <a:spLocks noGrp="1"/>
          </p:cNvSpPr>
          <p:nvPr>
            <p:ph type="body" sz="quarter" idx="3"/>
          </p:nvPr>
        </p:nvSpPr>
        <p:spPr>
          <a:xfrm>
            <a:off x="4343400" y="838200"/>
            <a:ext cx="3657600" cy="685800"/>
          </a:xfrm>
        </p:spPr>
        <p:txBody>
          <a:bodyPr/>
          <a:lstStyle/>
          <a:p>
            <a:r>
              <a:rPr lang="ro-RO" dirty="0" smtClean="0"/>
              <a:t>DETALIU</a:t>
            </a:r>
            <a:endParaRPr lang="ro-RO" dirty="0"/>
          </a:p>
        </p:txBody>
      </p:sp>
      <p:pic>
        <p:nvPicPr>
          <p:cNvPr id="7" name="Content Placeholder 6" descr="SV102858"/>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3505200" cy="4572000"/>
          </a:xfrm>
          <a:prstGeom prst="rect">
            <a:avLst/>
          </a:prstGeom>
          <a:noFill/>
          <a:ln>
            <a:noFill/>
          </a:ln>
        </p:spPr>
      </p:pic>
      <p:pic>
        <p:nvPicPr>
          <p:cNvPr id="8" name="Picture 7" descr="SV10286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786514"/>
            <a:ext cx="1350010" cy="2077076"/>
          </a:xfrm>
          <a:prstGeom prst="rect">
            <a:avLst/>
          </a:prstGeom>
          <a:noFill/>
          <a:ln>
            <a:noFill/>
          </a:ln>
        </p:spPr>
      </p:pic>
      <p:pic>
        <p:nvPicPr>
          <p:cNvPr id="9" name="Content Placeholder 8" descr="SV102865"/>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245610" y="4495800"/>
            <a:ext cx="2121852" cy="1447800"/>
          </a:xfrm>
          <a:prstGeom prst="rect">
            <a:avLst/>
          </a:prstGeom>
          <a:noFill/>
          <a:ln>
            <a:noFill/>
          </a:ln>
        </p:spPr>
      </p:pic>
      <p:pic>
        <p:nvPicPr>
          <p:cNvPr id="10" name="Picture 9" descr="SV10286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7462" y="4495800"/>
            <a:ext cx="2319338" cy="1447800"/>
          </a:xfrm>
          <a:prstGeom prst="rect">
            <a:avLst/>
          </a:prstGeom>
          <a:noFill/>
          <a:ln>
            <a:noFill/>
          </a:ln>
        </p:spPr>
      </p:pic>
      <p:pic>
        <p:nvPicPr>
          <p:cNvPr id="11" name="Picture 10" descr="SV10285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5409" y="1600200"/>
            <a:ext cx="3449391" cy="2895600"/>
          </a:xfrm>
          <a:prstGeom prst="rect">
            <a:avLst/>
          </a:prstGeom>
          <a:noFill/>
          <a:ln>
            <a:no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5610" y="3429000"/>
            <a:ext cx="538599" cy="121597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812" y="4622922"/>
            <a:ext cx="538599" cy="121597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6156" y="3178525"/>
            <a:ext cx="538599" cy="1215977"/>
          </a:xfrm>
          <a:prstGeom prst="rect">
            <a:avLst/>
          </a:prstGeom>
        </p:spPr>
      </p:pic>
    </p:spTree>
    <p:extLst>
      <p:ext uri="{BB962C8B-B14F-4D97-AF65-F5344CB8AC3E}">
        <p14:creationId xmlns:p14="http://schemas.microsoft.com/office/powerpoint/2010/main" val="23372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474721" y="3246120"/>
            <a:ext cx="6309360" cy="457200"/>
          </a:xfrm>
        </p:spPr>
        <p:txBody>
          <a:bodyPr/>
          <a:lstStyle/>
          <a:p>
            <a:endParaRPr lang="ro-RO"/>
          </a:p>
        </p:txBody>
      </p:sp>
      <p:sp>
        <p:nvSpPr>
          <p:cNvPr id="3" name="Text Placeholder 2"/>
          <p:cNvSpPr>
            <a:spLocks noGrp="1"/>
          </p:cNvSpPr>
          <p:nvPr>
            <p:ph type="body" idx="2"/>
          </p:nvPr>
        </p:nvSpPr>
        <p:spPr/>
        <p:txBody>
          <a:bodyPr/>
          <a:lstStyle/>
          <a:p>
            <a:endParaRPr lang="ro-RO" dirty="0"/>
          </a:p>
        </p:txBody>
      </p:sp>
      <p:sp>
        <p:nvSpPr>
          <p:cNvPr id="4" name="Content Placeholder 3"/>
          <p:cNvSpPr>
            <a:spLocks noGrp="1"/>
          </p:cNvSpPr>
          <p:nvPr>
            <p:ph sz="quarter" idx="1"/>
          </p:nvPr>
        </p:nvSpPr>
        <p:spPr/>
        <p:txBody>
          <a:bodyPr/>
          <a:lstStyle/>
          <a:p>
            <a:r>
              <a:rPr lang="vi-VN" b="1" dirty="0" smtClean="0"/>
              <a:t>„</a:t>
            </a:r>
            <a:r>
              <a:rPr lang="vi-VN" b="1" dirty="0"/>
              <a:t>Crucii Tale ne închinăm, Hristoase, şi sfântă învierea Ta o lăudăm şi o slăvim</a:t>
            </a:r>
            <a:r>
              <a:rPr lang="vi-VN" b="1" dirty="0" smtClean="0"/>
              <a:t>.”</a:t>
            </a:r>
            <a:endParaRPr lang="ro-RO" b="1" dirty="0" smtClean="0"/>
          </a:p>
          <a:p>
            <a:r>
              <a:rPr lang="vi-VN" b="1" dirty="0" smtClean="0"/>
              <a:t> </a:t>
            </a:r>
            <a:r>
              <a:rPr lang="vi-VN" b="1" dirty="0"/>
              <a:t>„ </a:t>
            </a:r>
            <a:r>
              <a:rPr lang="vi-VN" b="1" dirty="0" smtClean="0"/>
              <a:t>Mântuieşte</a:t>
            </a:r>
            <a:r>
              <a:rPr lang="vi-VN" b="1" dirty="0"/>
              <a:t>, Doamne, poporul Tău şi binecuvintează moştenirea Ta; biruinţă binecredincioşilor creştini asupra celui potrivnic dăruieşte. Şi cu Crucea Ta păzeşte pe poporul </a:t>
            </a:r>
            <a:r>
              <a:rPr lang="vi-VN" b="1" dirty="0" smtClean="0"/>
              <a:t>Tău.”</a:t>
            </a:r>
            <a:endParaRPr lang="ro-RO" b="1" dirty="0"/>
          </a:p>
          <a:p>
            <a:endParaRPr lang="ro-RO" b="1" dirty="0"/>
          </a:p>
          <a:p>
            <a:endParaRPr lang="vi-VN" b="1" dirty="0"/>
          </a:p>
          <a:p>
            <a:endParaRPr lang="ro-RO"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791200" y="4188045"/>
            <a:ext cx="2990783" cy="244135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791200" y="2143125"/>
            <a:ext cx="2933700" cy="1945513"/>
          </a:xfrm>
          <a:prstGeom prst="rect">
            <a:avLst/>
          </a:prstGeom>
        </p:spPr>
      </p:pic>
      <p:pic>
        <p:nvPicPr>
          <p:cNvPr id="7" name="Picture 6" descr="2009_04_17_0744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28185"/>
            <a:ext cx="2843213" cy="1990725"/>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3384" y="5408722"/>
            <a:ext cx="538599" cy="1215977"/>
          </a:xfrm>
          <a:prstGeom prst="rect">
            <a:avLst/>
          </a:prstGeom>
        </p:spPr>
      </p:pic>
    </p:spTree>
    <p:extLst>
      <p:ext uri="{BB962C8B-B14F-4D97-AF65-F5344CB8AC3E}">
        <p14:creationId xmlns:p14="http://schemas.microsoft.com/office/powerpoint/2010/main" val="38495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accent2"/>
                                      </p:to>
                                    </p:animClr>
                                    <p:animClr clrSpc="rgb" dir="cw">
                                      <p:cBhvr>
                                        <p:cTn id="7" dur="500" fill="hold"/>
                                        <p:tgtEl>
                                          <p:spTgt spid="4">
                                            <p:txEl>
                                              <p:pRg st="0" end="0"/>
                                            </p:txEl>
                                          </p:spTgt>
                                        </p:tgtEl>
                                        <p:attrNameLst>
                                          <p:attrName>fillcolor</p:attrName>
                                        </p:attrNameLst>
                                      </p:cBhvr>
                                      <p:to>
                                        <a:schemeClr val="accent2"/>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1" end="1"/>
                                            </p:txEl>
                                          </p:spTgt>
                                        </p:tgtEl>
                                        <p:attrNameLst>
                                          <p:attrName>style.color</p:attrName>
                                        </p:attrNameLst>
                                      </p:cBhvr>
                                      <p:to>
                                        <a:schemeClr val="accent2"/>
                                      </p:to>
                                    </p:animClr>
                                    <p:animClr clrSpc="rgb" dir="cw">
                                      <p:cBhvr>
                                        <p:cTn id="12" dur="500" fill="hold"/>
                                        <p:tgtEl>
                                          <p:spTgt spid="4">
                                            <p:txEl>
                                              <p:pRg st="1" end="1"/>
                                            </p:txEl>
                                          </p:spTgt>
                                        </p:tgtEl>
                                        <p:attrNameLst>
                                          <p:attrName>fillcolor</p:attrName>
                                        </p:attrNameLst>
                                      </p:cBhvr>
                                      <p:to>
                                        <a:schemeClr val="accent2"/>
                                      </p:to>
                                    </p:animClr>
                                    <p:set>
                                      <p:cBhvr>
                                        <p:cTn id="13" dur="500" fill="hold"/>
                                        <p:tgtEl>
                                          <p:spTgt spid="4">
                                            <p:txEl>
                                              <p:pRg st="1" end="1"/>
                                            </p:txEl>
                                          </p:spTgt>
                                        </p:tgtEl>
                                        <p:attrNameLst>
                                          <p:attrName>fill.type</p:attrName>
                                        </p:attrNameLst>
                                      </p:cBhvr>
                                      <p:to>
                                        <p:strVal val="solid"/>
                                      </p:to>
                                    </p:set>
                                    <p:set>
                                      <p:cBhvr>
                                        <p:cTn id="14" dur="500" fill="hold"/>
                                        <p:tgtEl>
                                          <p:spTgt spid="4">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UNDE GĂSIM TROIȚE?</a:t>
            </a:r>
            <a:endParaRPr lang="ro-RO" sz="2000" dirty="0"/>
          </a:p>
        </p:txBody>
      </p:sp>
      <p:sp>
        <p:nvSpPr>
          <p:cNvPr id="3" name="Content Placeholder 2"/>
          <p:cNvSpPr>
            <a:spLocks noGrp="1"/>
          </p:cNvSpPr>
          <p:nvPr>
            <p:ph sz="quarter" idx="1"/>
          </p:nvPr>
        </p:nvSpPr>
        <p:spPr>
          <a:xfrm>
            <a:off x="457200" y="914400"/>
            <a:ext cx="8001000" cy="5559552"/>
          </a:xfrm>
        </p:spPr>
        <p:txBody>
          <a:bodyPr>
            <a:normAutofit fontScale="77500" lnSpcReduction="20000"/>
          </a:bodyPr>
          <a:lstStyle/>
          <a:p>
            <a:r>
              <a:rPr lang="ro-RO" sz="3100" b="1" dirty="0">
                <a:latin typeface="Times New Roman" panose="02020603050405020304" pitchFamily="18" charset="0"/>
                <a:cs typeface="Times New Roman" panose="02020603050405020304" pitchFamily="18" charset="0"/>
              </a:rPr>
              <a:t>Î</a:t>
            </a:r>
            <a:r>
              <a:rPr lang="ro-RO" sz="3100" b="1" dirty="0" smtClean="0">
                <a:latin typeface="Times New Roman" panose="02020603050405020304" pitchFamily="18" charset="0"/>
                <a:cs typeface="Times New Roman" panose="02020603050405020304" pitchFamily="18" charset="0"/>
              </a:rPr>
              <a:t>n </a:t>
            </a:r>
            <a:r>
              <a:rPr lang="ro-RO" sz="3100" b="1" dirty="0">
                <a:latin typeface="Times New Roman" panose="02020603050405020304" pitchFamily="18" charset="0"/>
                <a:cs typeface="Times New Roman" panose="02020603050405020304" pitchFamily="18" charset="0"/>
              </a:rPr>
              <a:t>marea lor majoritate, ele sunt ridicate la </a:t>
            </a:r>
            <a:r>
              <a:rPr lang="ro-RO" sz="3100" b="1" dirty="0" smtClean="0">
                <a:latin typeface="Times New Roman" panose="02020603050405020304" pitchFamily="18" charset="0"/>
                <a:cs typeface="Times New Roman" panose="02020603050405020304" pitchFamily="18" charset="0"/>
              </a:rPr>
              <a:t>răscruci</a:t>
            </a:r>
            <a:r>
              <a:rPr lang="ro-RO" sz="3100" b="1" dirty="0">
                <a:latin typeface="Times New Roman" panose="02020603050405020304" pitchFamily="18" charset="0"/>
                <a:cs typeface="Times New Roman" panose="02020603050405020304" pitchFamily="18" charset="0"/>
              </a:rPr>
              <a:t> </a:t>
            </a:r>
            <a:r>
              <a:rPr lang="ro-RO" sz="3100" b="1" dirty="0" smtClean="0">
                <a:latin typeface="Times New Roman" panose="02020603050405020304" pitchFamily="18" charset="0"/>
                <a:cs typeface="Times New Roman" panose="02020603050405020304" pitchFamily="18" charset="0"/>
              </a:rPr>
              <a:t>de drumuri. În </a:t>
            </a:r>
            <a:r>
              <a:rPr lang="ro-RO" sz="3100" b="1" dirty="0">
                <a:latin typeface="Times New Roman" panose="02020603050405020304" pitchFamily="18" charset="0"/>
                <a:cs typeface="Times New Roman" panose="02020603050405020304" pitchFamily="18" charset="0"/>
              </a:rPr>
              <a:t>mentalitatea arhaică, la răscrucea drumurilor apăreau tâlharii, dar și duhurile necurate. Cu atât mai mult, dacă ne referim la drumurile care depășeau hotarul satului respectiv. Pe drumețul care părăsea spațiul cunoscut și ordonat al satului îl puteau paște pericole nebănuite. Drumul însuși presupunea pătrunderea în teritorii necunoscute, nefamiliare, lipsite de repere clare. Cu atât mai benefic, deci, era să te oprești în fața unei cruci, să îți înalți gândul spre Dumnezeu și să nădăjduiești în purtarea Sa de grijă</a:t>
            </a:r>
            <a:r>
              <a:rPr lang="ro-RO" sz="3100" b="1" dirty="0" smtClean="0">
                <a:latin typeface="Times New Roman" panose="02020603050405020304" pitchFamily="18" charset="0"/>
                <a:cs typeface="Times New Roman" panose="02020603050405020304" pitchFamily="18" charset="0"/>
              </a:rPr>
              <a:t>.</a:t>
            </a:r>
          </a:p>
          <a:p>
            <a:r>
              <a:rPr lang="ro-RO" sz="3100" b="1" dirty="0" smtClean="0">
                <a:latin typeface="Times New Roman" panose="02020603050405020304" pitchFamily="18" charset="0"/>
                <a:cs typeface="Times New Roman" panose="02020603050405020304" pitchFamily="18" charset="0"/>
              </a:rPr>
              <a:t>Găsim </a:t>
            </a:r>
            <a:r>
              <a:rPr lang="ro-RO" sz="3100" b="1" dirty="0">
                <a:latin typeface="Times New Roman" panose="02020603050405020304" pitchFamily="18" charset="0"/>
                <a:cs typeface="Times New Roman" panose="02020603050405020304" pitchFamily="18" charset="0"/>
              </a:rPr>
              <a:t>troițe la capetele podurilor, acolo unde apele învolburate au cerut adesea tribut de vieți. La capăt de pod poate să stea începutul sau sfârșitul unei vieți, așa cum Iisus, adesea reprezentat pe crucile troițelor, a fost începutul și sfârșitul, moartea și renașterea</a:t>
            </a:r>
            <a:r>
              <a:rPr lang="ro-RO" sz="3400" b="1" dirty="0">
                <a:latin typeface="Times New Roman" panose="02020603050405020304" pitchFamily="18" charset="0"/>
                <a:cs typeface="Times New Roman" panose="02020603050405020304" pitchFamily="18" charset="0"/>
              </a:rPr>
              <a:t>.</a:t>
            </a:r>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462" y="4547853"/>
            <a:ext cx="538599" cy="1215977"/>
          </a:xfrm>
          <a:prstGeom prst="rect">
            <a:avLst/>
          </a:prstGeom>
        </p:spPr>
      </p:pic>
    </p:spTree>
    <p:extLst>
      <p:ext uri="{BB962C8B-B14F-4D97-AF65-F5344CB8AC3E}">
        <p14:creationId xmlns:p14="http://schemas.microsoft.com/office/powerpoint/2010/main" val="13044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0" end="0"/>
                                            </p:txEl>
                                          </p:spTgt>
                                        </p:tgtEl>
                                        <p:attrNameLst>
                                          <p:attrName>style.color</p:attrName>
                                        </p:attrNameLst>
                                      </p:cBhvr>
                                      <p:to>
                                        <p:clrVal>
                                          <a:schemeClr val="accent2"/>
                                        </p:clrVal>
                                      </p:to>
                                    </p:set>
                                    <p:set>
                                      <p:cBhvr>
                                        <p:cTn id="22" dur="500" fill="hold"/>
                                        <p:tgtEl>
                                          <p:spTgt spid="3">
                                            <p:txEl>
                                              <p:pRg st="0" end="0"/>
                                            </p:txEl>
                                          </p:spTgt>
                                        </p:tgtEl>
                                        <p:attrNameLst>
                                          <p:attrName>fillcolor</p:attrName>
                                        </p:attrNameLst>
                                      </p:cBhvr>
                                      <p:to>
                                        <p:clrVal>
                                          <a:schemeClr val="accent2"/>
                                        </p:clrVal>
                                      </p:to>
                                    </p:set>
                                    <p:set>
                                      <p:cBhvr>
                                        <p:cTn id="23" dur="500" fill="hold"/>
                                        <p:tgtEl>
                                          <p:spTgt spid="3">
                                            <p:txEl>
                                              <p:pRg st="0" end="0"/>
                                            </p:txEl>
                                          </p:spTgt>
                                        </p:tgtEl>
                                        <p:attrNameLst>
                                          <p:attrName>fill.type</p:attrName>
                                        </p:attrNameLst>
                                      </p:cBhvr>
                                      <p:to>
                                        <p:strVal val="solid"/>
                                      </p:to>
                                    </p:set>
                                  </p:childTnLst>
                                </p:cTn>
                              </p:par>
                              <p:par>
                                <p:cTn id="24" presetID="16" presetClass="emph" presetSubtype="0" fill="hold" nodeType="withEffect">
                                  <p:stCondLst>
                                    <p:cond delay="0"/>
                                  </p:stCondLst>
                                  <p:iterate type="lt">
                                    <p:tmPct val="4000"/>
                                  </p:iterate>
                                  <p:childTnLst>
                                    <p:set>
                                      <p:cBhvr override="childStyle">
                                        <p:cTn id="25" dur="500" fill="hold"/>
                                        <p:tgtEl>
                                          <p:spTgt spid="3">
                                            <p:txEl>
                                              <p:pRg st="1" end="1"/>
                                            </p:txEl>
                                          </p:spTgt>
                                        </p:tgtEl>
                                        <p:attrNameLst>
                                          <p:attrName>style.color</p:attrName>
                                        </p:attrNameLst>
                                      </p:cBhvr>
                                      <p:to>
                                        <p:clrVal>
                                          <a:schemeClr val="accent2"/>
                                        </p:clrVal>
                                      </p:to>
                                    </p:set>
                                    <p:set>
                                      <p:cBhvr>
                                        <p:cTn id="26" dur="500" fill="hold"/>
                                        <p:tgtEl>
                                          <p:spTgt spid="3">
                                            <p:txEl>
                                              <p:pRg st="1" end="1"/>
                                            </p:txEl>
                                          </p:spTgt>
                                        </p:tgtEl>
                                        <p:attrNameLst>
                                          <p:attrName>fillcolor</p:attrName>
                                        </p:attrNameLst>
                                      </p:cBhvr>
                                      <p:to>
                                        <p:clrVal>
                                          <a:schemeClr val="accent2"/>
                                        </p:clrVal>
                                      </p:to>
                                    </p:set>
                                    <p:set>
                                      <p:cBhvr>
                                        <p:cTn id="27" dur="500" fill="hold"/>
                                        <p:tgtEl>
                                          <p:spTgt spid="3">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UNDE GĂSIM TROIȚE?</a:t>
            </a:r>
          </a:p>
        </p:txBody>
      </p:sp>
      <p:sp>
        <p:nvSpPr>
          <p:cNvPr id="3" name="Content Placeholder 2"/>
          <p:cNvSpPr>
            <a:spLocks noGrp="1"/>
          </p:cNvSpPr>
          <p:nvPr>
            <p:ph sz="quarter" idx="1"/>
          </p:nvPr>
        </p:nvSpPr>
        <p:spPr/>
        <p:txBody>
          <a:bodyPr/>
          <a:lstStyle/>
          <a:p>
            <a:r>
              <a:rPr lang="ro-RO" b="1" dirty="0">
                <a:latin typeface="Times New Roman" panose="02020603050405020304" pitchFamily="18" charset="0"/>
                <a:cs typeface="Times New Roman" panose="02020603050405020304" pitchFamily="18" charset="0"/>
              </a:rPr>
              <a:t>Lângă fântânile cu apă bună și dulce era musai să fie plantați câțiva pomi roditori și o troiță. Căci apa era esența vieții, iar locul cu apă bună era un loc iubit de Dumnezeu, un loc bun unde omul găsea mai ușor legătura cu lumea celor sfinte.</a:t>
            </a:r>
          </a:p>
          <a:p>
            <a:r>
              <a:rPr lang="ro-RO" b="1" dirty="0" smtClean="0">
                <a:latin typeface="Times New Roman" panose="02020603050405020304" pitchFamily="18" charset="0"/>
                <a:cs typeface="Times New Roman" panose="02020603050405020304" pitchFamily="18" charset="0"/>
              </a:rPr>
              <a:t>Toate </a:t>
            </a:r>
            <a:r>
              <a:rPr lang="ro-RO" b="1" dirty="0">
                <a:latin typeface="Times New Roman" panose="02020603050405020304" pitchFamily="18" charset="0"/>
                <a:cs typeface="Times New Roman" panose="02020603050405020304" pitchFamily="18" charset="0"/>
              </a:rPr>
              <a:t>sunt de o valoare artistică deosebită, dar troițele care adună obiecte populare sunt adevărate tezaure de cultură și tradiție.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495800"/>
            <a:ext cx="538599" cy="1215977"/>
          </a:xfrm>
          <a:prstGeom prst="rect">
            <a:avLst/>
          </a:prstGeom>
        </p:spPr>
      </p:pic>
    </p:spTree>
    <p:extLst>
      <p:ext uri="{BB962C8B-B14F-4D97-AF65-F5344CB8AC3E}">
        <p14:creationId xmlns:p14="http://schemas.microsoft.com/office/powerpoint/2010/main" val="131682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2"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0" end="0"/>
                                            </p:txEl>
                                          </p:spTgt>
                                        </p:tgtEl>
                                        <p:attrNameLst>
                                          <p:attrName>style.color</p:attrName>
                                        </p:attrNameLst>
                                      </p:cBhvr>
                                      <p:to>
                                        <p:clrVal>
                                          <a:schemeClr val="accent2"/>
                                        </p:clrVal>
                                      </p:to>
                                    </p:set>
                                    <p:set>
                                      <p:cBhvr>
                                        <p:cTn id="29" dur="500" fill="hold"/>
                                        <p:tgtEl>
                                          <p:spTgt spid="3">
                                            <p:txEl>
                                              <p:pRg st="0" end="0"/>
                                            </p:txEl>
                                          </p:spTgt>
                                        </p:tgtEl>
                                        <p:attrNameLst>
                                          <p:attrName>fillcolor</p:attrName>
                                        </p:attrNameLst>
                                      </p:cBhvr>
                                      <p:to>
                                        <p:clrVal>
                                          <a:schemeClr val="accent2"/>
                                        </p:clrVal>
                                      </p:to>
                                    </p:set>
                                    <p:set>
                                      <p:cBhvr>
                                        <p:cTn id="30" dur="500" fill="hold"/>
                                        <p:tgtEl>
                                          <p:spTgt spid="3">
                                            <p:txEl>
                                              <p:pRg st="0" end="0"/>
                                            </p:txEl>
                                          </p:spTgt>
                                        </p:tgtEl>
                                        <p:attrNameLst>
                                          <p:attrName>fill.type</p:attrName>
                                        </p:attrNameLst>
                                      </p:cBhvr>
                                      <p:to>
                                        <p:strVal val="solid"/>
                                      </p:to>
                                    </p:set>
                                  </p:childTnLst>
                                </p:cTn>
                              </p:par>
                              <p:par>
                                <p:cTn id="31" presetID="16" presetClass="emph" presetSubtype="0" fill="hold" nodeType="withEffect">
                                  <p:stCondLst>
                                    <p:cond delay="0"/>
                                  </p:stCondLst>
                                  <p:iterate type="lt">
                                    <p:tmPct val="4000"/>
                                  </p:iterate>
                                  <p:childTnLst>
                                    <p:set>
                                      <p:cBhvr override="childStyle">
                                        <p:cTn id="32" dur="500" fill="hold"/>
                                        <p:tgtEl>
                                          <p:spTgt spid="3">
                                            <p:txEl>
                                              <p:pRg st="1" end="1"/>
                                            </p:txEl>
                                          </p:spTgt>
                                        </p:tgtEl>
                                        <p:attrNameLst>
                                          <p:attrName>style.color</p:attrName>
                                        </p:attrNameLst>
                                      </p:cBhvr>
                                      <p:to>
                                        <p:clrVal>
                                          <a:schemeClr val="accent2"/>
                                        </p:clrVal>
                                      </p:to>
                                    </p:set>
                                    <p:set>
                                      <p:cBhvr>
                                        <p:cTn id="33" dur="500" fill="hold"/>
                                        <p:tgtEl>
                                          <p:spTgt spid="3">
                                            <p:txEl>
                                              <p:pRg st="1" end="1"/>
                                            </p:txEl>
                                          </p:spTgt>
                                        </p:tgtEl>
                                        <p:attrNameLst>
                                          <p:attrName>fillcolor</p:attrName>
                                        </p:attrNameLst>
                                      </p:cBhvr>
                                      <p:to>
                                        <p:clrVal>
                                          <a:schemeClr val="accent2"/>
                                        </p:clrVal>
                                      </p:to>
                                    </p:set>
                                    <p:set>
                                      <p:cBhvr>
                                        <p:cTn id="34" dur="500" fill="hold"/>
                                        <p:tgtEl>
                                          <p:spTgt spid="3">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4" name="Content Placeholder 3"/>
          <p:cNvSpPr>
            <a:spLocks noGrp="1"/>
          </p:cNvSpPr>
          <p:nvPr>
            <p:ph sz="quarter" idx="4"/>
          </p:nvPr>
        </p:nvSpPr>
        <p:spPr/>
        <p:txBody>
          <a:bodyPr/>
          <a:lstStyle/>
          <a:p>
            <a:pPr marL="0" indent="0">
              <a:buNone/>
            </a:pPr>
            <a:endParaRPr lang="ro-RO" dirty="0"/>
          </a:p>
        </p:txBody>
      </p:sp>
      <p:sp>
        <p:nvSpPr>
          <p:cNvPr id="5" name="Text Placeholder 4"/>
          <p:cNvSpPr>
            <a:spLocks noGrp="1"/>
          </p:cNvSpPr>
          <p:nvPr>
            <p:ph type="body" sz="quarter" idx="1"/>
          </p:nvPr>
        </p:nvSpPr>
        <p:spPr>
          <a:xfrm>
            <a:off x="457200" y="838200"/>
            <a:ext cx="3657600" cy="1066800"/>
          </a:xfrm>
        </p:spPr>
        <p:txBody>
          <a:bodyPr/>
          <a:lstStyle/>
          <a:p>
            <a:pPr lvl="0"/>
            <a:r>
              <a:rPr lang="it-IT" dirty="0"/>
              <a:t>CRUCEA LUI MAŞTEI</a:t>
            </a:r>
            <a:endParaRPr lang="ro-RO" dirty="0"/>
          </a:p>
          <a:p>
            <a:r>
              <a:rPr lang="ro-RO" dirty="0" smtClean="0"/>
              <a:t>LA RĂSPÂNTIE DE DRUM</a:t>
            </a:r>
            <a:endParaRPr lang="ro-RO" dirty="0"/>
          </a:p>
        </p:txBody>
      </p:sp>
      <p:sp>
        <p:nvSpPr>
          <p:cNvPr id="6" name="Text Placeholder 5"/>
          <p:cNvSpPr>
            <a:spLocks noGrp="1"/>
          </p:cNvSpPr>
          <p:nvPr>
            <p:ph type="body" sz="quarter" idx="3"/>
          </p:nvPr>
        </p:nvSpPr>
        <p:spPr>
          <a:xfrm>
            <a:off x="4343400" y="838200"/>
            <a:ext cx="3657600" cy="990600"/>
          </a:xfrm>
        </p:spPr>
        <p:txBody>
          <a:bodyPr/>
          <a:lstStyle/>
          <a:p>
            <a:pPr lvl="0"/>
            <a:r>
              <a:rPr lang="en-US" dirty="0"/>
              <a:t>CRUCEA DE LA </a:t>
            </a:r>
            <a:r>
              <a:rPr lang="en-US" dirty="0" smtClean="0"/>
              <a:t>POD</a:t>
            </a:r>
            <a:endParaRPr lang="ro-RO" dirty="0" smtClean="0"/>
          </a:p>
          <a:p>
            <a:pPr lvl="0"/>
            <a:r>
              <a:rPr lang="ro-RO" dirty="0" smtClean="0"/>
              <a:t>2005</a:t>
            </a:r>
            <a:endParaRPr lang="ro-RO" dirty="0"/>
          </a:p>
        </p:txBody>
      </p:sp>
      <p:pic>
        <p:nvPicPr>
          <p:cNvPr id="7" name="Content Placeholder 6" descr="SV102856"/>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3581400" cy="4114800"/>
          </a:xfrm>
          <a:prstGeom prst="rect">
            <a:avLst/>
          </a:prstGeom>
          <a:noFill/>
          <a:ln>
            <a:noFill/>
          </a:ln>
        </p:spPr>
      </p:pic>
      <p:pic>
        <p:nvPicPr>
          <p:cNvPr id="8" name="Picture 7" descr="SV10285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4412088"/>
            <a:ext cx="1219200" cy="1963737"/>
          </a:xfrm>
          <a:prstGeom prst="rect">
            <a:avLst/>
          </a:prstGeom>
          <a:noFill/>
          <a:ln>
            <a:noFill/>
          </a:ln>
        </p:spPr>
      </p:pic>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4097" name="Picture 1" descr="SV1028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752600"/>
            <a:ext cx="3580606" cy="39957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4099" name="Picture 3" descr="SV1028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8694" y="4412088"/>
            <a:ext cx="1295400" cy="1963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184" y="5145896"/>
            <a:ext cx="538599" cy="121597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4416449"/>
            <a:ext cx="538599" cy="1215977"/>
          </a:xfrm>
          <a:prstGeom prst="rect">
            <a:avLst/>
          </a:prstGeom>
        </p:spPr>
      </p:pic>
    </p:spTree>
    <p:extLst>
      <p:ext uri="{BB962C8B-B14F-4D97-AF65-F5344CB8AC3E}">
        <p14:creationId xmlns:p14="http://schemas.microsoft.com/office/powerpoint/2010/main" val="39766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457200" y="685800"/>
            <a:ext cx="3657600" cy="914400"/>
          </a:xfrm>
        </p:spPr>
        <p:txBody>
          <a:bodyPr/>
          <a:lstStyle/>
          <a:p>
            <a:pPr lvl="0"/>
            <a:r>
              <a:rPr lang="it-IT" dirty="0"/>
              <a:t>CRUCEA DE LA POD</a:t>
            </a:r>
            <a:endParaRPr lang="ro-RO" dirty="0"/>
          </a:p>
          <a:p>
            <a:r>
              <a:rPr lang="ro-RO" dirty="0" smtClean="0"/>
              <a:t>2008</a:t>
            </a:r>
            <a:endParaRPr lang="ro-RO" dirty="0"/>
          </a:p>
        </p:txBody>
      </p:sp>
      <p:sp>
        <p:nvSpPr>
          <p:cNvPr id="6" name="Text Placeholder 5"/>
          <p:cNvSpPr>
            <a:spLocks noGrp="1"/>
          </p:cNvSpPr>
          <p:nvPr>
            <p:ph type="body" sz="quarter" idx="3"/>
          </p:nvPr>
        </p:nvSpPr>
        <p:spPr>
          <a:xfrm>
            <a:off x="4210246" y="685800"/>
            <a:ext cx="4171753" cy="1085088"/>
          </a:xfrm>
        </p:spPr>
        <p:txBody>
          <a:bodyPr/>
          <a:lstStyle/>
          <a:p>
            <a:r>
              <a:rPr lang="en-US" dirty="0"/>
              <a:t>CRUCEA DE LA POIANA </a:t>
            </a:r>
            <a:r>
              <a:rPr lang="en-US" dirty="0" smtClean="0"/>
              <a:t>MIRCII</a:t>
            </a:r>
            <a:r>
              <a:rPr lang="ro-RO" dirty="0" smtClean="0"/>
              <a:t>-1886</a:t>
            </a:r>
            <a:endParaRPr lang="ro-RO" dirty="0"/>
          </a:p>
          <a:p>
            <a:pPr lvl="0"/>
            <a:endParaRPr lang="ro-RO" dirty="0"/>
          </a:p>
        </p:txBody>
      </p:sp>
      <p:pic>
        <p:nvPicPr>
          <p:cNvPr id="7" name="Content Placeholder 6" descr="IMG_0102"/>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3048000" cy="4267200"/>
          </a:xfrm>
          <a:prstGeom prst="rect">
            <a:avLst/>
          </a:prstGeom>
          <a:noFill/>
          <a:ln>
            <a:noFill/>
          </a:ln>
        </p:spPr>
      </p:pic>
      <p:pic>
        <p:nvPicPr>
          <p:cNvPr id="8" name="Picture 7" descr="IMG_010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82" y="4267200"/>
            <a:ext cx="2209800" cy="2438400"/>
          </a:xfrm>
          <a:prstGeom prst="rect">
            <a:avLst/>
          </a:prstGeom>
          <a:noFill/>
          <a:ln>
            <a:noFill/>
          </a:ln>
        </p:spPr>
      </p:pic>
      <p:pic>
        <p:nvPicPr>
          <p:cNvPr id="9" name="Content Placeholder 8" descr="DSC01400"/>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752600"/>
            <a:ext cx="2971800" cy="3733800"/>
          </a:xfrm>
          <a:prstGeom prst="rect">
            <a:avLst/>
          </a:prstGeom>
          <a:noFill/>
          <a:ln>
            <a:noFill/>
          </a:ln>
        </p:spPr>
      </p:pic>
      <p:pic>
        <p:nvPicPr>
          <p:cNvPr id="10" name="Picture 9" descr="DSC0139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676400"/>
            <a:ext cx="1233170" cy="2819400"/>
          </a:xfrm>
          <a:prstGeom prst="rect">
            <a:avLst/>
          </a:prstGeom>
          <a:noFill/>
          <a:ln>
            <a:noFill/>
          </a:ln>
        </p:spPr>
      </p:pic>
      <p:pic>
        <p:nvPicPr>
          <p:cNvPr id="11" name="Picture 10" descr="1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495800"/>
            <a:ext cx="1950783" cy="2209800"/>
          </a:xfrm>
          <a:prstGeom prst="rect">
            <a:avLst/>
          </a:prstGeom>
          <a:noFill/>
          <a:ln>
            <a:no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3255" y="5334000"/>
            <a:ext cx="538599" cy="121597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201" y="5293754"/>
            <a:ext cx="538599" cy="121597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9600" y="4482921"/>
            <a:ext cx="538599" cy="1215977"/>
          </a:xfrm>
          <a:prstGeom prst="rect">
            <a:avLst/>
          </a:prstGeom>
        </p:spPr>
      </p:pic>
    </p:spTree>
    <p:extLst>
      <p:ext uri="{BB962C8B-B14F-4D97-AF65-F5344CB8AC3E}">
        <p14:creationId xmlns:p14="http://schemas.microsoft.com/office/powerpoint/2010/main" val="6913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5651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381000" y="838200"/>
            <a:ext cx="3657600" cy="658368"/>
          </a:xfrm>
        </p:spPr>
        <p:txBody>
          <a:bodyPr/>
          <a:lstStyle/>
          <a:p>
            <a:pPr lvl="0"/>
            <a:r>
              <a:rPr lang="en-US" dirty="0"/>
              <a:t>CRUCEA DIN </a:t>
            </a:r>
            <a:r>
              <a:rPr lang="en-US" dirty="0" smtClean="0"/>
              <a:t>CIOACĂ</a:t>
            </a:r>
            <a:r>
              <a:rPr lang="ro-RO" dirty="0" smtClean="0"/>
              <a:t> 1826</a:t>
            </a:r>
            <a:endParaRPr lang="ro-RO" dirty="0"/>
          </a:p>
        </p:txBody>
      </p:sp>
      <p:sp>
        <p:nvSpPr>
          <p:cNvPr id="6" name="Text Placeholder 5"/>
          <p:cNvSpPr>
            <a:spLocks noGrp="1"/>
          </p:cNvSpPr>
          <p:nvPr>
            <p:ph type="body" sz="quarter" idx="3"/>
          </p:nvPr>
        </p:nvSpPr>
        <p:spPr>
          <a:xfrm>
            <a:off x="4343400" y="838200"/>
            <a:ext cx="3657600" cy="658368"/>
          </a:xfrm>
        </p:spPr>
        <p:txBody>
          <a:bodyPr/>
          <a:lstStyle/>
          <a:p>
            <a:pPr lvl="0"/>
            <a:r>
              <a:rPr lang="en-US" dirty="0"/>
              <a:t>CRUCEA DIN SCĂUNEL</a:t>
            </a:r>
            <a:endParaRPr lang="ro-RO" dirty="0"/>
          </a:p>
          <a:p>
            <a:r>
              <a:rPr lang="ro-RO" dirty="0" smtClean="0"/>
              <a:t>1813</a:t>
            </a:r>
            <a:endParaRPr lang="ro-RO" dirty="0"/>
          </a:p>
        </p:txBody>
      </p:sp>
      <p:pic>
        <p:nvPicPr>
          <p:cNvPr id="7" name="Content Placeholder 6" descr="5"/>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505200" cy="3886200"/>
          </a:xfrm>
          <a:prstGeom prst="rect">
            <a:avLst/>
          </a:prstGeom>
          <a:noFill/>
          <a:ln>
            <a:noFill/>
          </a:ln>
        </p:spPr>
      </p:pic>
      <p:pic>
        <p:nvPicPr>
          <p:cNvPr id="8" name="Picture 7" descr="DSC014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495800"/>
            <a:ext cx="1752600" cy="2133600"/>
          </a:xfrm>
          <a:prstGeom prst="rect">
            <a:avLst/>
          </a:prstGeom>
          <a:noFill/>
          <a:ln>
            <a:noFill/>
          </a:ln>
        </p:spPr>
      </p:pic>
      <p:pic>
        <p:nvPicPr>
          <p:cNvPr id="9" name="Content Placeholder 8" descr="4DIN SCAUNEL"/>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301946" y="1524000"/>
            <a:ext cx="3775254" cy="4419599"/>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99" y="4801679"/>
            <a:ext cx="538599" cy="121597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570" y="4534977"/>
            <a:ext cx="538599" cy="1215977"/>
          </a:xfrm>
          <a:prstGeom prst="rect">
            <a:avLst/>
          </a:prstGeom>
        </p:spPr>
      </p:pic>
    </p:spTree>
    <p:extLst>
      <p:ext uri="{BB962C8B-B14F-4D97-AF65-F5344CB8AC3E}">
        <p14:creationId xmlns:p14="http://schemas.microsoft.com/office/powerpoint/2010/main" val="8725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543800" cy="53340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457200" y="685800"/>
            <a:ext cx="3657600" cy="1066800"/>
          </a:xfrm>
        </p:spPr>
        <p:txBody>
          <a:bodyPr/>
          <a:lstStyle/>
          <a:p>
            <a:pPr lvl="0"/>
            <a:r>
              <a:rPr lang="en-US" dirty="0"/>
              <a:t>CRUCEA LUI BUCURAN</a:t>
            </a:r>
            <a:endParaRPr lang="ro-RO" dirty="0"/>
          </a:p>
          <a:p>
            <a:endParaRPr lang="ro-RO" dirty="0"/>
          </a:p>
        </p:txBody>
      </p:sp>
      <p:sp>
        <p:nvSpPr>
          <p:cNvPr id="6" name="Text Placeholder 5"/>
          <p:cNvSpPr>
            <a:spLocks noGrp="1"/>
          </p:cNvSpPr>
          <p:nvPr>
            <p:ph type="body" sz="quarter" idx="3"/>
          </p:nvPr>
        </p:nvSpPr>
        <p:spPr>
          <a:xfrm>
            <a:off x="4343400" y="685800"/>
            <a:ext cx="3657600" cy="914400"/>
          </a:xfrm>
        </p:spPr>
        <p:txBody>
          <a:bodyPr/>
          <a:lstStyle/>
          <a:p>
            <a:pPr lvl="0"/>
            <a:r>
              <a:rPr lang="es-ES" dirty="0"/>
              <a:t>CRUCEA DE LA CALEA  CIOAREI</a:t>
            </a:r>
            <a:endParaRPr lang="ro-RO" dirty="0"/>
          </a:p>
          <a:p>
            <a:endParaRPr lang="ro-RO" dirty="0"/>
          </a:p>
        </p:txBody>
      </p:sp>
      <p:pic>
        <p:nvPicPr>
          <p:cNvPr id="7" name="Content Placeholder 6" descr="C NEGHIULUI"/>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1752600"/>
            <a:ext cx="3429000" cy="4191000"/>
          </a:xfrm>
          <a:prstGeom prst="rect">
            <a:avLst/>
          </a:prstGeom>
          <a:noFill/>
          <a:ln>
            <a:noFill/>
          </a:ln>
        </p:spPr>
      </p:pic>
      <p:pic>
        <p:nvPicPr>
          <p:cNvPr id="8" name="Content Placeholder 7" descr="DE LA CALEA CIOARA"/>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76400"/>
            <a:ext cx="3276600" cy="42672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01" y="5105400"/>
            <a:ext cx="538599" cy="12159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5105399"/>
            <a:ext cx="538599" cy="12159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477555"/>
            <a:ext cx="538599" cy="1215977"/>
          </a:xfrm>
          <a:prstGeom prst="rect">
            <a:avLst/>
          </a:prstGeom>
        </p:spPr>
      </p:pic>
    </p:spTree>
    <p:extLst>
      <p:ext uri="{BB962C8B-B14F-4D97-AF65-F5344CB8AC3E}">
        <p14:creationId xmlns:p14="http://schemas.microsoft.com/office/powerpoint/2010/main" val="35281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457200" y="762000"/>
            <a:ext cx="3886200" cy="762000"/>
          </a:xfrm>
        </p:spPr>
        <p:txBody>
          <a:bodyPr/>
          <a:lstStyle/>
          <a:p>
            <a:pPr lvl="0"/>
            <a:r>
              <a:rPr lang="en-US" dirty="0"/>
              <a:t>CRUCEA DE LA SCUMPU</a:t>
            </a:r>
            <a:endParaRPr lang="ro-RO" dirty="0"/>
          </a:p>
        </p:txBody>
      </p:sp>
      <p:sp>
        <p:nvSpPr>
          <p:cNvPr id="6" name="Text Placeholder 5"/>
          <p:cNvSpPr>
            <a:spLocks noGrp="1"/>
          </p:cNvSpPr>
          <p:nvPr>
            <p:ph type="body" sz="quarter" idx="3"/>
          </p:nvPr>
        </p:nvSpPr>
        <p:spPr>
          <a:xfrm>
            <a:off x="4343400" y="762000"/>
            <a:ext cx="3657600" cy="762000"/>
          </a:xfrm>
        </p:spPr>
        <p:txBody>
          <a:bodyPr/>
          <a:lstStyle/>
          <a:p>
            <a:pPr lvl="0"/>
            <a:r>
              <a:rPr lang="en-US" dirty="0"/>
              <a:t>CRUCEA DINTRE VĂI</a:t>
            </a:r>
            <a:endParaRPr lang="ro-RO" dirty="0"/>
          </a:p>
          <a:p>
            <a:endParaRPr lang="ro-RO" dirty="0"/>
          </a:p>
        </p:txBody>
      </p:sp>
      <p:pic>
        <p:nvPicPr>
          <p:cNvPr id="7" name="Content Placeholder 6" descr="DSC01403"/>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3581400" cy="4876800"/>
          </a:xfrm>
          <a:prstGeom prst="rect">
            <a:avLst/>
          </a:prstGeom>
          <a:noFill/>
          <a:ln>
            <a:noFill/>
          </a:ln>
        </p:spPr>
      </p:pic>
      <p:pic>
        <p:nvPicPr>
          <p:cNvPr id="8" name="Content Placeholder 7" descr="DSC01441"/>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524000"/>
            <a:ext cx="3276599" cy="47244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01" y="5334000"/>
            <a:ext cx="538599" cy="12159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5257799"/>
            <a:ext cx="538599" cy="12159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514045"/>
            <a:ext cx="538599" cy="1215977"/>
          </a:xfrm>
          <a:prstGeom prst="rect">
            <a:avLst/>
          </a:prstGeom>
        </p:spPr>
      </p:pic>
    </p:spTree>
    <p:extLst>
      <p:ext uri="{BB962C8B-B14F-4D97-AF65-F5344CB8AC3E}">
        <p14:creationId xmlns:p14="http://schemas.microsoft.com/office/powerpoint/2010/main" val="16840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6413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457200" y="914400"/>
            <a:ext cx="3657600" cy="990600"/>
          </a:xfrm>
        </p:spPr>
        <p:txBody>
          <a:bodyPr/>
          <a:lstStyle/>
          <a:p>
            <a:r>
              <a:rPr lang="ro-RO" dirty="0" smtClean="0"/>
              <a:t>CRUCEA  VECHE DE LA PODUL  STRUNGARI</a:t>
            </a:r>
            <a:endParaRPr lang="ro-RO" dirty="0"/>
          </a:p>
        </p:txBody>
      </p:sp>
      <p:sp>
        <p:nvSpPr>
          <p:cNvPr id="6" name="Text Placeholder 5"/>
          <p:cNvSpPr>
            <a:spLocks noGrp="1"/>
          </p:cNvSpPr>
          <p:nvPr>
            <p:ph type="body" sz="quarter" idx="3"/>
          </p:nvPr>
        </p:nvSpPr>
        <p:spPr>
          <a:xfrm>
            <a:off x="4343400" y="838200"/>
            <a:ext cx="3657600" cy="1219200"/>
          </a:xfrm>
        </p:spPr>
        <p:txBody>
          <a:bodyPr/>
          <a:lstStyle/>
          <a:p>
            <a:r>
              <a:rPr lang="ro-RO" dirty="0"/>
              <a:t>CRUCEA </a:t>
            </a:r>
            <a:r>
              <a:rPr lang="ro-RO" dirty="0" smtClean="0"/>
              <a:t>NOUĂ DE </a:t>
            </a:r>
            <a:r>
              <a:rPr lang="ro-RO" dirty="0"/>
              <a:t>LA </a:t>
            </a:r>
            <a:r>
              <a:rPr lang="ro-RO" dirty="0" smtClean="0"/>
              <a:t>PODUL  STRUNGARI</a:t>
            </a:r>
            <a:endParaRPr lang="ro-RO" dirty="0"/>
          </a:p>
          <a:p>
            <a:endParaRPr lang="ro-RO" dirty="0"/>
          </a:p>
        </p:txBody>
      </p:sp>
      <p:pic>
        <p:nvPicPr>
          <p:cNvPr id="7" name="Content Placeholder 6" descr="pod"/>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057400"/>
            <a:ext cx="3200400" cy="4191000"/>
          </a:xfrm>
          <a:prstGeom prst="rect">
            <a:avLst/>
          </a:prstGeom>
          <a:noFill/>
          <a:ln>
            <a:noFill/>
          </a:ln>
        </p:spPr>
      </p:pic>
      <p:pic>
        <p:nvPicPr>
          <p:cNvPr id="8" name="Content Placeholder 7" descr="bscap003"/>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3505200" cy="42672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01" y="5105400"/>
            <a:ext cx="538599" cy="12159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5105399"/>
            <a:ext cx="538599" cy="12159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189" y="4497411"/>
            <a:ext cx="538599" cy="1215977"/>
          </a:xfrm>
          <a:prstGeom prst="rect">
            <a:avLst/>
          </a:prstGeom>
        </p:spPr>
      </p:pic>
    </p:spTree>
    <p:extLst>
      <p:ext uri="{BB962C8B-B14F-4D97-AF65-F5344CB8AC3E}">
        <p14:creationId xmlns:p14="http://schemas.microsoft.com/office/powerpoint/2010/main" val="26436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5651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TROIȚE ȘI CRUCI</a:t>
            </a:r>
          </a:p>
        </p:txBody>
      </p:sp>
      <p:sp>
        <p:nvSpPr>
          <p:cNvPr id="5" name="Text Placeholder 4"/>
          <p:cNvSpPr>
            <a:spLocks noGrp="1"/>
          </p:cNvSpPr>
          <p:nvPr>
            <p:ph type="body" sz="quarter" idx="1"/>
          </p:nvPr>
        </p:nvSpPr>
        <p:spPr>
          <a:xfrm>
            <a:off x="304800" y="838200"/>
            <a:ext cx="4038600" cy="1143000"/>
          </a:xfrm>
        </p:spPr>
        <p:txBody>
          <a:bodyPr/>
          <a:lstStyle/>
          <a:p>
            <a:r>
              <a:rPr lang="ro-RO" dirty="0" smtClean="0"/>
              <a:t>Crucea de </a:t>
            </a:r>
            <a:r>
              <a:rPr lang="en-US" dirty="0" err="1" smtClean="0"/>
              <a:t>pe</a:t>
            </a:r>
            <a:r>
              <a:rPr lang="en-US" dirty="0" smtClean="0"/>
              <a:t> </a:t>
            </a:r>
            <a:r>
              <a:rPr lang="en-US" dirty="0" err="1"/>
              <a:t>locul</a:t>
            </a:r>
            <a:r>
              <a:rPr lang="en-US" dirty="0"/>
              <a:t> </a:t>
            </a:r>
            <a:r>
              <a:rPr lang="en-US" dirty="0" err="1"/>
              <a:t>unde</a:t>
            </a:r>
            <a:r>
              <a:rPr lang="en-US" dirty="0"/>
              <a:t> a </a:t>
            </a:r>
            <a:r>
              <a:rPr lang="en-US" dirty="0" err="1"/>
              <a:t>fost</a:t>
            </a:r>
            <a:r>
              <a:rPr lang="en-US" dirty="0"/>
              <a:t> </a:t>
            </a:r>
            <a:r>
              <a:rPr lang="en-US" dirty="0" err="1" smtClean="0"/>
              <a:t>vech</a:t>
            </a:r>
            <a:r>
              <a:rPr lang="ro-RO" dirty="0" smtClean="0"/>
              <a:t>e</a:t>
            </a:r>
            <a:r>
              <a:rPr lang="en-US" dirty="0" smtClean="0"/>
              <a:t>a </a:t>
            </a:r>
            <a:r>
              <a:rPr lang="en-US" dirty="0" err="1"/>
              <a:t>mănăstire</a:t>
            </a:r>
            <a:r>
              <a:rPr lang="en-US" dirty="0"/>
              <a:t> de la </a:t>
            </a:r>
            <a:r>
              <a:rPr lang="en-US" dirty="0" err="1"/>
              <a:t>Strungari</a:t>
            </a:r>
            <a:r>
              <a:rPr lang="en-US" dirty="0"/>
              <a:t>.</a:t>
            </a:r>
            <a:endParaRPr lang="ro-RO" dirty="0"/>
          </a:p>
          <a:p>
            <a:endParaRPr lang="ro-RO" dirty="0"/>
          </a:p>
        </p:txBody>
      </p:sp>
      <p:sp>
        <p:nvSpPr>
          <p:cNvPr id="6" name="Text Placeholder 5"/>
          <p:cNvSpPr>
            <a:spLocks noGrp="1"/>
          </p:cNvSpPr>
          <p:nvPr>
            <p:ph type="body" sz="quarter" idx="3"/>
          </p:nvPr>
        </p:nvSpPr>
        <p:spPr>
          <a:xfrm>
            <a:off x="4343400" y="838200"/>
            <a:ext cx="4343400" cy="1066800"/>
          </a:xfrm>
        </p:spPr>
        <p:txBody>
          <a:bodyPr/>
          <a:lstStyle/>
          <a:p>
            <a:r>
              <a:rPr lang="ro-RO" dirty="0" err="1"/>
              <a:t>Î</a:t>
            </a:r>
            <a:r>
              <a:rPr lang="en-US" dirty="0" smtClean="0"/>
              <a:t>n </a:t>
            </a:r>
            <a:r>
              <a:rPr lang="en-US" dirty="0"/>
              <a:t>drum </a:t>
            </a:r>
            <a:r>
              <a:rPr lang="en-US" dirty="0" err="1"/>
              <a:t>spre</a:t>
            </a:r>
            <a:r>
              <a:rPr lang="en-US" dirty="0"/>
              <a:t> </a:t>
            </a:r>
            <a:r>
              <a:rPr lang="en-US" dirty="0" err="1"/>
              <a:t>mănăstirea</a:t>
            </a:r>
            <a:r>
              <a:rPr lang="en-US" dirty="0"/>
              <a:t> </a:t>
            </a:r>
            <a:r>
              <a:rPr lang="en-US" dirty="0" err="1"/>
              <a:t>Afteia</a:t>
            </a:r>
            <a:endParaRPr lang="ro-RO" dirty="0"/>
          </a:p>
        </p:txBody>
      </p:sp>
      <p:pic>
        <p:nvPicPr>
          <p:cNvPr id="7" name="Content Placeholder 6" descr="vechea manastire"/>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3809999" cy="4114800"/>
          </a:xfrm>
          <a:prstGeom prst="rect">
            <a:avLst/>
          </a:prstGeom>
          <a:noFill/>
          <a:ln>
            <a:noFill/>
          </a:ln>
        </p:spPr>
      </p:pic>
      <p:pic>
        <p:nvPicPr>
          <p:cNvPr id="8" name="Content Placeholder 9" descr="DSC01436"/>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81200"/>
            <a:ext cx="3962400" cy="42672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84" y="5105400"/>
            <a:ext cx="538599" cy="12159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816" y="5105400"/>
            <a:ext cx="538599" cy="12159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336" y="4447504"/>
            <a:ext cx="538599" cy="1215977"/>
          </a:xfrm>
          <a:prstGeom prst="rect">
            <a:avLst/>
          </a:prstGeom>
        </p:spPr>
      </p:pic>
    </p:spTree>
    <p:extLst>
      <p:ext uri="{BB962C8B-B14F-4D97-AF65-F5344CB8AC3E}">
        <p14:creationId xmlns:p14="http://schemas.microsoft.com/office/powerpoint/2010/main" val="414919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CRUCI DE PE CALE</a:t>
            </a:r>
            <a:endParaRPr lang="ro-RO" sz="2000" dirty="0"/>
          </a:p>
        </p:txBody>
      </p:sp>
      <p:sp>
        <p:nvSpPr>
          <p:cNvPr id="3" name="Content Placeholder 2"/>
          <p:cNvSpPr>
            <a:spLocks noGrp="1"/>
          </p:cNvSpPr>
          <p:nvPr>
            <p:ph sz="quarter" idx="2"/>
          </p:nvPr>
        </p:nvSpPr>
        <p:spPr/>
        <p:txBody>
          <a:bodyPr/>
          <a:lstStyle/>
          <a:p>
            <a:pPr marL="0" lvl="0" indent="0">
              <a:buNone/>
            </a:pPr>
            <a:endParaRPr lang="ro-RO" dirty="0"/>
          </a:p>
          <a:p>
            <a:endParaRPr lang="ro-RO" dirty="0"/>
          </a:p>
        </p:txBody>
      </p:sp>
      <p:sp>
        <p:nvSpPr>
          <p:cNvPr id="5" name="Text Placeholder 4"/>
          <p:cNvSpPr>
            <a:spLocks noGrp="1"/>
          </p:cNvSpPr>
          <p:nvPr>
            <p:ph type="body" sz="quarter" idx="1"/>
          </p:nvPr>
        </p:nvSpPr>
        <p:spPr>
          <a:xfrm>
            <a:off x="457200" y="838200"/>
            <a:ext cx="3657600" cy="914400"/>
          </a:xfrm>
        </p:spPr>
        <p:txBody>
          <a:bodyPr/>
          <a:lstStyle/>
          <a:p>
            <a:endParaRPr lang="ro-RO" dirty="0"/>
          </a:p>
        </p:txBody>
      </p:sp>
      <p:sp>
        <p:nvSpPr>
          <p:cNvPr id="6" name="Text Placeholder 5"/>
          <p:cNvSpPr>
            <a:spLocks noGrp="1"/>
          </p:cNvSpPr>
          <p:nvPr>
            <p:ph type="body" sz="quarter" idx="3"/>
          </p:nvPr>
        </p:nvSpPr>
        <p:spPr>
          <a:xfrm>
            <a:off x="4343400" y="838200"/>
            <a:ext cx="3657600" cy="914400"/>
          </a:xfrm>
        </p:spPr>
        <p:txBody>
          <a:bodyPr/>
          <a:lstStyle/>
          <a:p>
            <a:r>
              <a:rPr lang="ro-RO" dirty="0" smtClean="0"/>
              <a:t>Cruce</a:t>
            </a:r>
            <a:r>
              <a:rPr lang="en-US" dirty="0" smtClean="0"/>
              <a:t> la </a:t>
            </a:r>
            <a:r>
              <a:rPr lang="en-US" dirty="0" err="1"/>
              <a:t>răspântie</a:t>
            </a:r>
            <a:r>
              <a:rPr lang="en-US" dirty="0"/>
              <a:t> de </a:t>
            </a:r>
            <a:r>
              <a:rPr lang="en-US" dirty="0" smtClean="0"/>
              <a:t>drum</a:t>
            </a:r>
            <a:r>
              <a:rPr lang="ro-RO" dirty="0" smtClean="0"/>
              <a:t> pe</a:t>
            </a:r>
            <a:r>
              <a:rPr lang="en-US" dirty="0" smtClean="0"/>
              <a:t> </a:t>
            </a:r>
            <a:r>
              <a:rPr lang="en-US" dirty="0" err="1"/>
              <a:t>Valea</a:t>
            </a:r>
            <a:r>
              <a:rPr lang="en-US" dirty="0"/>
              <a:t> </a:t>
            </a:r>
            <a:r>
              <a:rPr lang="en-US" dirty="0" err="1"/>
              <a:t>Leii</a:t>
            </a:r>
            <a:endParaRPr lang="ro-RO" dirty="0"/>
          </a:p>
        </p:txBody>
      </p:sp>
      <p:pic>
        <p:nvPicPr>
          <p:cNvPr id="7" name="Picture 6" descr="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871470"/>
            <a:ext cx="3733800" cy="5439178"/>
          </a:xfrm>
          <a:prstGeom prst="rect">
            <a:avLst/>
          </a:prstGeom>
          <a:noFill/>
          <a:ln>
            <a:noFill/>
          </a:ln>
        </p:spPr>
      </p:pic>
      <p:pic>
        <p:nvPicPr>
          <p:cNvPr id="9" name="Picture 8" descr="DSC014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1752600"/>
            <a:ext cx="3457575" cy="4572000"/>
          </a:xfrm>
          <a:prstGeom prst="rect">
            <a:avLst/>
          </a:prstGeom>
          <a:noFill/>
          <a:ln>
            <a:noFill/>
          </a:ln>
        </p:spPr>
      </p:pic>
      <p:sp>
        <p:nvSpPr>
          <p:cNvPr id="13" name="Content Placeholder 12"/>
          <p:cNvSpPr>
            <a:spLocks noGrp="1"/>
          </p:cNvSpPr>
          <p:nvPr>
            <p:ph sz="quarter" idx="4"/>
          </p:nvPr>
        </p:nvSpPr>
        <p:spPr>
          <a:xfrm>
            <a:off x="4180268" y="5029200"/>
            <a:ext cx="1306132" cy="685800"/>
          </a:xfrm>
        </p:spPr>
        <p:txBody>
          <a:bodyPr/>
          <a:lstStyle/>
          <a:p>
            <a:pPr marL="0" indent="0">
              <a:buNone/>
            </a:pPr>
            <a:endParaRPr lang="ro-RO"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5094670"/>
            <a:ext cx="538599" cy="12159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489" y="5094671"/>
            <a:ext cx="538599" cy="12159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4" y="4476482"/>
            <a:ext cx="538599" cy="1215977"/>
          </a:xfrm>
          <a:prstGeom prst="rect">
            <a:avLst/>
          </a:prstGeom>
        </p:spPr>
      </p:pic>
    </p:spTree>
    <p:extLst>
      <p:ext uri="{BB962C8B-B14F-4D97-AF65-F5344CB8AC3E}">
        <p14:creationId xmlns:p14="http://schemas.microsoft.com/office/powerpoint/2010/main" val="26312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7467600" cy="4000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 ARTĂ </a:t>
            </a:r>
            <a:r>
              <a:rPr lang="ro-RO" sz="2000" dirty="0"/>
              <a:t>ȘI RELIGIE</a:t>
            </a:r>
          </a:p>
        </p:txBody>
      </p:sp>
      <p:sp>
        <p:nvSpPr>
          <p:cNvPr id="3" name="Content Placeholder 2"/>
          <p:cNvSpPr>
            <a:spLocks noGrp="1"/>
          </p:cNvSpPr>
          <p:nvPr>
            <p:ph sz="quarter" idx="1"/>
          </p:nvPr>
        </p:nvSpPr>
        <p:spPr>
          <a:xfrm>
            <a:off x="457200" y="838200"/>
            <a:ext cx="8001000" cy="5635752"/>
          </a:xfrm>
        </p:spPr>
        <p:txBody>
          <a:bodyPr>
            <a:normAutofit/>
          </a:bodyPr>
          <a:lstStyle/>
          <a:p>
            <a:r>
              <a:rPr lang="ro-RO" b="1" dirty="0">
                <a:latin typeface="Times New Roman" panose="02020603050405020304" pitchFamily="18" charset="0"/>
                <a:cs typeface="Times New Roman" panose="02020603050405020304" pitchFamily="18" charset="0"/>
              </a:rPr>
              <a:t>Dintre toate formele de </a:t>
            </a:r>
            <a:r>
              <a:rPr lang="ro-RO" b="1" dirty="0" smtClean="0">
                <a:latin typeface="Times New Roman" panose="02020603050405020304" pitchFamily="18" charset="0"/>
                <a:cs typeface="Times New Roman" panose="02020603050405020304" pitchFamily="18" charset="0"/>
              </a:rPr>
              <a:t>artă </a:t>
            </a:r>
            <a:r>
              <a:rPr lang="ro-RO" b="1" dirty="0">
                <a:latin typeface="Times New Roman" panose="02020603050405020304" pitchFamily="18" charset="0"/>
                <a:cs typeface="Times New Roman" panose="02020603050405020304" pitchFamily="18" charset="0"/>
              </a:rPr>
              <a:t>existente, artele vizuale au stat î</a:t>
            </a:r>
            <a:r>
              <a:rPr lang="ro-RO" b="1" dirty="0" smtClean="0">
                <a:latin typeface="Times New Roman" panose="02020603050405020304" pitchFamily="18" charset="0"/>
                <a:cs typeface="Times New Roman" panose="02020603050405020304" pitchFamily="18" charset="0"/>
              </a:rPr>
              <a:t>ntotdeauna </a:t>
            </a:r>
            <a:r>
              <a:rPr lang="ro-RO" b="1" dirty="0">
                <a:latin typeface="Times New Roman" panose="02020603050405020304" pitchFamily="18" charset="0"/>
                <a:cs typeface="Times New Roman" panose="02020603050405020304" pitchFamily="18" charset="0"/>
              </a:rPr>
              <a:t>la loc de cinste, </a:t>
            </a:r>
            <a:r>
              <a:rPr lang="ro-RO" b="1" dirty="0" smtClean="0">
                <a:latin typeface="Times New Roman" panose="02020603050405020304" pitchFamily="18" charset="0"/>
                <a:cs typeface="Times New Roman" panose="02020603050405020304" pitchFamily="18" charset="0"/>
              </a:rPr>
              <a:t>în </a:t>
            </a:r>
            <a:r>
              <a:rPr lang="ro-RO" b="1" dirty="0">
                <a:latin typeface="Times New Roman" panose="02020603050405020304" pitchFamily="18" charset="0"/>
                <a:cs typeface="Times New Roman" panose="02020603050405020304" pitchFamily="18" charset="0"/>
              </a:rPr>
              <a:t>special desenul </a:t>
            </a:r>
            <a:r>
              <a:rPr lang="ro-RO" b="1" dirty="0" smtClean="0">
                <a:latin typeface="Times New Roman" panose="02020603050405020304" pitchFamily="18" charset="0"/>
                <a:cs typeface="Times New Roman" panose="02020603050405020304" pitchFamily="18" charset="0"/>
              </a:rPr>
              <a:t>și </a:t>
            </a:r>
            <a:r>
              <a:rPr lang="ro-RO" b="1" dirty="0">
                <a:latin typeface="Times New Roman" panose="02020603050405020304" pitchFamily="18" charset="0"/>
                <a:cs typeface="Times New Roman" panose="02020603050405020304" pitchFamily="18" charset="0"/>
              </a:rPr>
              <a:t>pictura.</a:t>
            </a:r>
            <a:r>
              <a:rPr lang="vi-VN" b="1" dirty="0">
                <a:latin typeface="Times New Roman" panose="02020603050405020304" pitchFamily="18" charset="0"/>
                <a:cs typeface="Times New Roman" panose="02020603050405020304" pitchFamily="18" charset="0"/>
              </a:rPr>
              <a:t> </a:t>
            </a:r>
            <a:endParaRPr lang="ro-RO" b="1" dirty="0" smtClean="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P</a:t>
            </a:r>
            <a:r>
              <a:rPr lang="vi-VN" b="1" dirty="0" smtClean="0">
                <a:latin typeface="Times New Roman" panose="02020603050405020304" pitchFamily="18" charset="0"/>
                <a:cs typeface="Times New Roman" panose="02020603050405020304" pitchFamily="18" charset="0"/>
              </a:rPr>
              <a:t>ictura</a:t>
            </a:r>
            <a:r>
              <a:rPr lang="ro-RO"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desenul și fotografia, </a:t>
            </a:r>
            <a:r>
              <a:rPr lang="vi-VN" b="1" dirty="0">
                <a:latin typeface="Times New Roman" panose="02020603050405020304" pitchFamily="18" charset="0"/>
                <a:cs typeface="Times New Roman" panose="02020603050405020304" pitchFamily="18" charset="0"/>
              </a:rPr>
              <a:t>arată în tăcere </a:t>
            </a:r>
            <a:r>
              <a:rPr lang="ro-RO" b="1" dirty="0">
                <a:latin typeface="Times New Roman" panose="02020603050405020304" pitchFamily="18" charset="0"/>
                <a:cs typeface="Times New Roman" panose="02020603050405020304" pitchFamily="18" charset="0"/>
              </a:rPr>
              <a:t>c</a:t>
            </a:r>
            <a:r>
              <a:rPr lang="vi-VN" b="1" dirty="0">
                <a:latin typeface="Times New Roman" panose="02020603050405020304" pitchFamily="18" charset="0"/>
                <a:cs typeface="Times New Roman" panose="02020603050405020304" pitchFamily="18" charset="0"/>
              </a:rPr>
              <a:t>eea ce cuvântul împărtăşeşte prin auz</a:t>
            </a:r>
            <a:r>
              <a:rPr lang="ro-RO" b="1" dirty="0">
                <a:latin typeface="Times New Roman" panose="02020603050405020304" pitchFamily="18" charset="0"/>
                <a:cs typeface="Times New Roman" panose="02020603050405020304" pitchFamily="18" charset="0"/>
              </a:rPr>
              <a:t>. </a:t>
            </a:r>
            <a:endParaRPr lang="ro-RO" b="1" dirty="0" smtClean="0">
              <a:latin typeface="Times New Roman" panose="02020603050405020304" pitchFamily="18" charset="0"/>
              <a:cs typeface="Times New Roman" panose="02020603050405020304" pitchFamily="18" charset="0"/>
            </a:endParaRPr>
          </a:p>
          <a:p>
            <a:r>
              <a:rPr lang="ro-RO" b="1" dirty="0" smtClean="0">
                <a:latin typeface="Times New Roman" panose="02020603050405020304" pitchFamily="18" charset="0"/>
                <a:cs typeface="Times New Roman" panose="02020603050405020304" pitchFamily="18" charset="0"/>
              </a:rPr>
              <a:t>Arta </a:t>
            </a:r>
            <a:r>
              <a:rPr lang="ro-RO" b="1" dirty="0">
                <a:latin typeface="Times New Roman" panose="02020603050405020304" pitchFamily="18" charset="0"/>
                <a:cs typeface="Times New Roman" panose="02020603050405020304" pitchFamily="18" charset="0"/>
              </a:rPr>
              <a:t>religioasă este</a:t>
            </a:r>
            <a:r>
              <a:rPr lang="vi-VN" b="1" dirty="0">
                <a:latin typeface="Times New Roman" panose="02020603050405020304" pitchFamily="18" charset="0"/>
                <a:cs typeface="Times New Roman" panose="02020603050405020304" pitchFamily="18" charset="0"/>
              </a:rPr>
              <a:t> o cale de mărturisire  a credinţei  ortodoxe, dar şi un mod de propovăduire a Evangheliei. Aşa cum un preot îşi alege cuvintele pentru a predica, în aceeaşi manieră</a:t>
            </a:r>
            <a:r>
              <a:rPr lang="ro-RO" b="1" dirty="0">
                <a:latin typeface="Times New Roman" panose="02020603050405020304" pitchFamily="18" charset="0"/>
                <a:cs typeface="Times New Roman" panose="02020603050405020304" pitchFamily="18" charset="0"/>
              </a:rPr>
              <a:t> artistul își</a:t>
            </a:r>
            <a:r>
              <a:rPr lang="vi-VN" b="1" dirty="0">
                <a:latin typeface="Times New Roman" panose="02020603050405020304" pitchFamily="18" charset="0"/>
                <a:cs typeface="Times New Roman" panose="02020603050405020304" pitchFamily="18" charset="0"/>
              </a:rPr>
              <a:t> aleg</a:t>
            </a:r>
            <a:r>
              <a:rPr lang="ro-RO" b="1" dirty="0">
                <a:latin typeface="Times New Roman" panose="02020603050405020304" pitchFamily="18" charset="0"/>
                <a:cs typeface="Times New Roman" panose="02020603050405020304" pitchFamily="18" charset="0"/>
              </a:rPr>
              <a:t>e</a:t>
            </a:r>
            <a:r>
              <a:rPr lang="vi-VN" b="1" dirty="0">
                <a:latin typeface="Times New Roman" panose="02020603050405020304" pitchFamily="18" charset="0"/>
                <a:cs typeface="Times New Roman" panose="02020603050405020304" pitchFamily="18" charset="0"/>
              </a:rPr>
              <a:t> planul iconografic, tematica scenelor, dar şi culorile, încât mesajul să ajungă la inimile </a:t>
            </a:r>
            <a:r>
              <a:rPr lang="vi-VN" b="1" dirty="0" smtClean="0">
                <a:latin typeface="Times New Roman" panose="02020603050405020304" pitchFamily="18" charset="0"/>
                <a:cs typeface="Times New Roman" panose="02020603050405020304" pitchFamily="18" charset="0"/>
              </a:rPr>
              <a:t>o</a:t>
            </a:r>
            <a:r>
              <a:rPr lang="ro-RO" b="1" dirty="0" smtClean="0">
                <a:latin typeface="Times New Roman" panose="02020603050405020304" pitchFamily="18" charset="0"/>
                <a:cs typeface="Times New Roman" panose="02020603050405020304" pitchFamily="18" charset="0"/>
              </a:rPr>
              <a:t>amenilor.</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ro-RO"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349" y="4419600"/>
            <a:ext cx="538599" cy="1215977"/>
          </a:xfrm>
          <a:prstGeom prst="rect">
            <a:avLst/>
          </a:prstGeom>
        </p:spPr>
      </p:pic>
    </p:spTree>
    <p:extLst>
      <p:ext uri="{BB962C8B-B14F-4D97-AF65-F5344CB8AC3E}">
        <p14:creationId xmlns:p14="http://schemas.microsoft.com/office/powerpoint/2010/main" val="39275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grpId="0" nodeType="clickEffect">
                                  <p:stCondLst>
                                    <p:cond delay="0"/>
                                  </p:stCondLst>
                                  <p:iterate type="lt">
                                    <p:tmPct val="4000"/>
                                  </p:iterate>
                                  <p:childTnLst>
                                    <p:set>
                                      <p:cBhvr override="childStyle">
                                        <p:cTn id="14" dur="500" fill="hold"/>
                                        <p:tgtEl>
                                          <p:spTgt spid="3">
                                            <p:txEl>
                                              <p:pRg st="0" end="0"/>
                                            </p:txEl>
                                          </p:spTgt>
                                        </p:tgtEl>
                                        <p:attrNameLst>
                                          <p:attrName>style.color</p:attrName>
                                        </p:attrNameLst>
                                      </p:cBhvr>
                                      <p:to>
                                        <p:clrVal>
                                          <a:schemeClr val="accent2"/>
                                        </p:clrVal>
                                      </p:to>
                                    </p:set>
                                    <p:set>
                                      <p:cBhvr>
                                        <p:cTn id="15" dur="500" fill="hold"/>
                                        <p:tgtEl>
                                          <p:spTgt spid="3">
                                            <p:txEl>
                                              <p:pRg st="0" end="0"/>
                                            </p:txEl>
                                          </p:spTgt>
                                        </p:tgtEl>
                                        <p:attrNameLst>
                                          <p:attrName>fillcolor</p:attrName>
                                        </p:attrNameLst>
                                      </p:cBhvr>
                                      <p:to>
                                        <p:clrVal>
                                          <a:schemeClr val="accent2"/>
                                        </p:clrVal>
                                      </p:to>
                                    </p:set>
                                    <p:set>
                                      <p:cBhvr>
                                        <p:cTn id="16" dur="500" fill="hold"/>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
                                            <p:txEl>
                                              <p:pRg st="1" end="1"/>
                                            </p:txEl>
                                          </p:spTgt>
                                        </p:tgtEl>
                                        <p:attrNameLst>
                                          <p:attrName>style.color</p:attrName>
                                        </p:attrNameLst>
                                      </p:cBhvr>
                                      <p:to>
                                        <p:clrVal>
                                          <a:schemeClr val="accent2"/>
                                        </p:clrVal>
                                      </p:to>
                                    </p:set>
                                    <p:set>
                                      <p:cBhvr>
                                        <p:cTn id="21" dur="500" fill="hold"/>
                                        <p:tgtEl>
                                          <p:spTgt spid="3">
                                            <p:txEl>
                                              <p:pRg st="1" end="1"/>
                                            </p:txEl>
                                          </p:spTgt>
                                        </p:tgtEl>
                                        <p:attrNameLst>
                                          <p:attrName>fillcolor</p:attrName>
                                        </p:attrNameLst>
                                      </p:cBhvr>
                                      <p:to>
                                        <p:clrVal>
                                          <a:schemeClr val="accent2"/>
                                        </p:clrVal>
                                      </p:to>
                                    </p:set>
                                    <p:set>
                                      <p:cBhvr>
                                        <p:cTn id="22" dur="500" fill="hold"/>
                                        <p:tgtEl>
                                          <p:spTgt spid="3">
                                            <p:txEl>
                                              <p:pRg st="1" end="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0" nodeType="clickEffect">
                                  <p:stCondLst>
                                    <p:cond delay="0"/>
                                  </p:stCondLst>
                                  <p:iterate type="lt">
                                    <p:tmPct val="4000"/>
                                  </p:iterate>
                                  <p:childTnLst>
                                    <p:set>
                                      <p:cBhvr override="childStyle">
                                        <p:cTn id="26" dur="500" fill="hold"/>
                                        <p:tgtEl>
                                          <p:spTgt spid="3">
                                            <p:txEl>
                                              <p:pRg st="2" end="2"/>
                                            </p:txEl>
                                          </p:spTgt>
                                        </p:tgtEl>
                                        <p:attrNameLst>
                                          <p:attrName>style.color</p:attrName>
                                        </p:attrNameLst>
                                      </p:cBhvr>
                                      <p:to>
                                        <p:clrVal>
                                          <a:schemeClr val="accent2"/>
                                        </p:clrVal>
                                      </p:to>
                                    </p:set>
                                    <p:set>
                                      <p:cBhvr>
                                        <p:cTn id="27" dur="500" fill="hold"/>
                                        <p:tgtEl>
                                          <p:spTgt spid="3">
                                            <p:txEl>
                                              <p:pRg st="2" end="2"/>
                                            </p:txEl>
                                          </p:spTgt>
                                        </p:tgtEl>
                                        <p:attrNameLst>
                                          <p:attrName>fillcolor</p:attrName>
                                        </p:attrNameLst>
                                      </p:cBhvr>
                                      <p:to>
                                        <p:clrVal>
                                          <a:schemeClr val="accent2"/>
                                        </p:clrVal>
                                      </p:to>
                                    </p:set>
                                    <p:set>
                                      <p:cBhvr>
                                        <p:cTn id="28" dur="500" fill="hold"/>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grpId="1" nodeType="clickEffect">
                                  <p:stCondLst>
                                    <p:cond delay="0"/>
                                  </p:stCondLst>
                                  <p:iterate type="lt">
                                    <p:tmPct val="0"/>
                                  </p:iterate>
                                  <p:childTnLst>
                                    <p:animClr clrSpc="rgb" dir="cw">
                                      <p:cBhvr override="childStyle">
                                        <p:cTn id="32" dur="500" fill="hold"/>
                                        <p:tgtEl>
                                          <p:spTgt spid="2"/>
                                        </p:tgtEl>
                                        <p:attrNameLst>
                                          <p:attrName>style.color</p:attrName>
                                        </p:attrNameLst>
                                      </p:cBhvr>
                                      <p:to>
                                        <a:schemeClr val="accent2"/>
                                      </p:to>
                                    </p:animClr>
                                    <p:animClr clrSpc="rgb" dir="cw">
                                      <p:cBhvr>
                                        <p:cTn id="33" dur="500" fill="hold"/>
                                        <p:tgtEl>
                                          <p:spTgt spid="2"/>
                                        </p:tgtEl>
                                        <p:attrNameLst>
                                          <p:attrName>fillcolor</p:attrName>
                                        </p:attrNameLst>
                                      </p:cBhvr>
                                      <p:to>
                                        <a:schemeClr val="accent2"/>
                                      </p:to>
                                    </p:animClr>
                                    <p:set>
                                      <p:cBhvr>
                                        <p:cTn id="34" dur="500" fill="hold"/>
                                        <p:tgtEl>
                                          <p:spTgt spid="2"/>
                                        </p:tgtEl>
                                        <p:attrNameLst>
                                          <p:attrName>fill.type</p:attrName>
                                        </p:attrNameLst>
                                      </p:cBhvr>
                                      <p:to>
                                        <p:strVal val="solid"/>
                                      </p:to>
                                    </p:set>
                                    <p:set>
                                      <p:cBhvr>
                                        <p:cTn id="35" dur="500" fill="hold"/>
                                        <p:tgtEl>
                                          <p:spTgt spid="2"/>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9" presetClass="emph" presetSubtype="0" fill="hold" grpId="2" nodeType="clickEffect">
                                  <p:stCondLst>
                                    <p:cond delay="0"/>
                                  </p:stCondLst>
                                  <p:iterate type="lt">
                                    <p:tmPct val="0"/>
                                  </p:iterate>
                                  <p:childTnLst>
                                    <p:animClr clrSpc="rgb" dir="cw">
                                      <p:cBhvr override="childStyle">
                                        <p:cTn id="39" dur="500" fill="hold"/>
                                        <p:tgtEl>
                                          <p:spTgt spid="2"/>
                                        </p:tgtEl>
                                        <p:attrNameLst>
                                          <p:attrName>style.color</p:attrName>
                                        </p:attrNameLst>
                                      </p:cBhvr>
                                      <p:to>
                                        <a:schemeClr val="accent2"/>
                                      </p:to>
                                    </p:animClr>
                                    <p:animClr clrSpc="rgb" dir="cw">
                                      <p:cBhvr>
                                        <p:cTn id="40" dur="500" fill="hold"/>
                                        <p:tgtEl>
                                          <p:spTgt spid="2"/>
                                        </p:tgtEl>
                                        <p:attrNameLst>
                                          <p:attrName>fillcolor</p:attrName>
                                        </p:attrNameLst>
                                      </p:cBhvr>
                                      <p:to>
                                        <a:schemeClr val="accent2"/>
                                      </p:to>
                                    </p:animClr>
                                    <p:set>
                                      <p:cBhvr>
                                        <p:cTn id="41" dur="500" fill="hold"/>
                                        <p:tgtEl>
                                          <p:spTgt spid="2"/>
                                        </p:tgtEl>
                                        <p:attrNameLst>
                                          <p:attrName>fill.type</p:attrName>
                                        </p:attrNameLst>
                                      </p:cBhvr>
                                      <p:to>
                                        <p:strVal val="solid"/>
                                      </p:to>
                                    </p:set>
                                    <p:set>
                                      <p:cBhvr>
                                        <p:cTn id="42" dur="500" fill="hold"/>
                                        <p:tgtEl>
                                          <p:spTgt spid="2"/>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5651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Monumente cu cruce</a:t>
            </a:r>
            <a:endParaRPr lang="ro-RO" sz="2000" dirty="0"/>
          </a:p>
        </p:txBody>
      </p:sp>
      <p:sp>
        <p:nvSpPr>
          <p:cNvPr id="5" name="Text Placeholder 4"/>
          <p:cNvSpPr>
            <a:spLocks noGrp="1"/>
          </p:cNvSpPr>
          <p:nvPr>
            <p:ph type="body" sz="quarter" idx="1"/>
          </p:nvPr>
        </p:nvSpPr>
        <p:spPr>
          <a:xfrm>
            <a:off x="457200" y="914400"/>
            <a:ext cx="3657600" cy="990600"/>
          </a:xfrm>
        </p:spPr>
        <p:txBody>
          <a:bodyPr/>
          <a:lstStyle/>
          <a:p>
            <a:r>
              <a:rPr lang="ro-RO" dirty="0" smtClean="0"/>
              <a:t>MONUMENTUL EROILOR-PIANU DE SUS</a:t>
            </a:r>
            <a:endParaRPr lang="ro-RO" dirty="0"/>
          </a:p>
        </p:txBody>
      </p:sp>
      <p:sp>
        <p:nvSpPr>
          <p:cNvPr id="6" name="Text Placeholder 5"/>
          <p:cNvSpPr>
            <a:spLocks noGrp="1"/>
          </p:cNvSpPr>
          <p:nvPr>
            <p:ph type="body" sz="quarter" idx="3"/>
          </p:nvPr>
        </p:nvSpPr>
        <p:spPr>
          <a:xfrm>
            <a:off x="4343400" y="914400"/>
            <a:ext cx="3657600" cy="990600"/>
          </a:xfrm>
        </p:spPr>
        <p:txBody>
          <a:bodyPr/>
          <a:lstStyle/>
          <a:p>
            <a:endParaRPr lang="ro-RO" dirty="0" smtClean="0"/>
          </a:p>
          <a:p>
            <a:r>
              <a:rPr lang="ro-RO" dirty="0" smtClean="0"/>
              <a:t>MONUMENTUL EROILOR-STRUNGARI</a:t>
            </a:r>
            <a:endParaRPr lang="ro-RO" dirty="0"/>
          </a:p>
          <a:p>
            <a:endParaRPr lang="ro-RO" dirty="0"/>
          </a:p>
        </p:txBody>
      </p:sp>
      <p:pic>
        <p:nvPicPr>
          <p:cNvPr id="7" name="Content Placeholder 6" descr="SV102847"/>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3657600" cy="4495800"/>
          </a:xfrm>
          <a:prstGeom prst="rect">
            <a:avLst/>
          </a:prstGeom>
          <a:noFill/>
          <a:ln>
            <a:noFill/>
          </a:ln>
        </p:spPr>
      </p:pic>
      <p:pic>
        <p:nvPicPr>
          <p:cNvPr id="8" name="Content Placeholder 7" descr="SV102815"/>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05000"/>
            <a:ext cx="3505200" cy="44958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953000"/>
            <a:ext cx="538599" cy="12159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953000"/>
            <a:ext cx="538599" cy="12159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947" y="4547853"/>
            <a:ext cx="538599" cy="1215977"/>
          </a:xfrm>
          <a:prstGeom prst="rect">
            <a:avLst/>
          </a:prstGeom>
        </p:spPr>
      </p:pic>
    </p:spTree>
    <p:extLst>
      <p:ext uri="{BB962C8B-B14F-4D97-AF65-F5344CB8AC3E}">
        <p14:creationId xmlns:p14="http://schemas.microsoft.com/office/powerpoint/2010/main" val="26265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2"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127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CRUCI DE PE CASE</a:t>
            </a:r>
            <a:endParaRPr lang="ro-RO" sz="2000" dirty="0"/>
          </a:p>
        </p:txBody>
      </p:sp>
      <p:sp>
        <p:nvSpPr>
          <p:cNvPr id="5" name="Text Placeholder 4"/>
          <p:cNvSpPr>
            <a:spLocks noGrp="1"/>
          </p:cNvSpPr>
          <p:nvPr>
            <p:ph type="body" sz="quarter" idx="1"/>
          </p:nvPr>
        </p:nvSpPr>
        <p:spPr/>
        <p:txBody>
          <a:bodyPr/>
          <a:lstStyle/>
          <a:p>
            <a:endParaRPr lang="ro-RO" dirty="0"/>
          </a:p>
        </p:txBody>
      </p:sp>
      <p:sp>
        <p:nvSpPr>
          <p:cNvPr id="6" name="Text Placeholder 5"/>
          <p:cNvSpPr>
            <a:spLocks noGrp="1"/>
          </p:cNvSpPr>
          <p:nvPr>
            <p:ph type="body" sz="quarter" idx="3"/>
          </p:nvPr>
        </p:nvSpPr>
        <p:spPr/>
        <p:txBody>
          <a:bodyPr/>
          <a:lstStyle/>
          <a:p>
            <a:endParaRPr lang="ro-RO"/>
          </a:p>
        </p:txBody>
      </p:sp>
      <p:pic>
        <p:nvPicPr>
          <p:cNvPr id="7" name="Content Placeholder 6" descr="SV102769"/>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1999"/>
            <a:ext cx="2717134" cy="4611799"/>
          </a:xfrm>
          <a:prstGeom prst="rect">
            <a:avLst/>
          </a:prstGeom>
          <a:noFill/>
          <a:ln>
            <a:noFill/>
          </a:ln>
        </p:spPr>
      </p:pic>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5121" name="Picture 1" descr="SV1027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270" y="902707"/>
            <a:ext cx="2185729" cy="3821693"/>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SV102774"/>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312920" y="990600"/>
            <a:ext cx="1630680" cy="2286000"/>
          </a:xfrm>
          <a:prstGeom prst="rect">
            <a:avLst/>
          </a:prstGeom>
          <a:noFill/>
          <a:ln>
            <a:noFill/>
          </a:ln>
        </p:spPr>
      </p:pic>
      <p:pic>
        <p:nvPicPr>
          <p:cNvPr id="11" name="Picture 10" descr="SV10277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6300" y="685800"/>
            <a:ext cx="2439500" cy="1615225"/>
          </a:xfrm>
          <a:prstGeom prst="rect">
            <a:avLst/>
          </a:prstGeom>
          <a:noFill/>
          <a:ln>
            <a:noFill/>
          </a:ln>
        </p:spPr>
      </p:pic>
      <p:pic>
        <p:nvPicPr>
          <p:cNvPr id="12" name="Picture 11" descr="SV10284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2813553"/>
            <a:ext cx="2362200" cy="3421306"/>
          </a:xfrm>
          <a:prstGeom prst="rect">
            <a:avLst/>
          </a:prstGeom>
          <a:noFill/>
          <a:ln>
            <a:noFill/>
          </a:ln>
        </p:spPr>
      </p:pic>
      <p:pic>
        <p:nvPicPr>
          <p:cNvPr id="13" name="Picture 12" descr="IMG_010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2133599"/>
            <a:ext cx="2057400" cy="2390607"/>
          </a:xfrm>
          <a:prstGeom prst="rect">
            <a:avLst/>
          </a:prstGeom>
          <a:noFill/>
          <a:ln>
            <a:noFill/>
          </a:ln>
        </p:spPr>
      </p:pic>
      <p:pic>
        <p:nvPicPr>
          <p:cNvPr id="14" name="Picture 13" descr="IMG_01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4343400"/>
            <a:ext cx="2057400" cy="2226310"/>
          </a:xfrm>
          <a:prstGeom prst="rect">
            <a:avLst/>
          </a:prstGeom>
          <a:noFill/>
          <a:ln>
            <a:noFill/>
          </a:ln>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837" y="4481813"/>
            <a:ext cx="538599" cy="121597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401" y="3916217"/>
            <a:ext cx="538599" cy="1215977"/>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800" y="3581400"/>
            <a:ext cx="538599" cy="1215977"/>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70692" y="4954611"/>
            <a:ext cx="538599" cy="1215977"/>
          </a:xfrm>
          <a:prstGeom prst="rect">
            <a:avLst/>
          </a:prstGeom>
        </p:spPr>
      </p:pic>
    </p:spTree>
    <p:extLst>
      <p:ext uri="{BB962C8B-B14F-4D97-AF65-F5344CB8AC3E}">
        <p14:creationId xmlns:p14="http://schemas.microsoft.com/office/powerpoint/2010/main" val="3871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2"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CRUCILE DE PE VEȘMINTE</a:t>
            </a:r>
          </a:p>
        </p:txBody>
      </p:sp>
      <p:sp>
        <p:nvSpPr>
          <p:cNvPr id="3" name="Content Placeholder 2"/>
          <p:cNvSpPr>
            <a:spLocks noGrp="1"/>
          </p:cNvSpPr>
          <p:nvPr>
            <p:ph sz="quarter" idx="1"/>
          </p:nvPr>
        </p:nvSpPr>
        <p:spPr>
          <a:xfrm>
            <a:off x="457200" y="914400"/>
            <a:ext cx="8001000" cy="5559552"/>
          </a:xfrm>
        </p:spPr>
        <p:txBody>
          <a:bodyPr>
            <a:normAutofit fontScale="92500" lnSpcReduction="20000"/>
          </a:bodyPr>
          <a:lstStyle/>
          <a:p>
            <a:r>
              <a:rPr lang="ro-RO" b="1" dirty="0"/>
              <a:t>Poporul român, numără printre valorile sale primordiale şi o nemărginită </a:t>
            </a:r>
            <a:r>
              <a:rPr lang="ro-RO" b="1" dirty="0" smtClean="0"/>
              <a:t> credință în Dumnezeu, </a:t>
            </a:r>
            <a:r>
              <a:rPr lang="ro-RO" b="1" dirty="0"/>
              <a:t>drept urmare, simbolul crucii nu putea lipsi de pe hainele ce integrează însemnele spiritului omului. Şi aici, observăm o simbolistică precisă: atunci când crucea este dispusă pe orizontală, conectează oamenii între ei, iar cusută pe vertical ajută omul să se conecteze cu Dumnezeu. </a:t>
            </a:r>
            <a:endParaRPr lang="ro-RO" b="1" dirty="0" smtClean="0"/>
          </a:p>
          <a:p>
            <a:r>
              <a:rPr lang="ro-RO" b="1" dirty="0"/>
              <a:t>Femeile de la sat  și-au dezvăluit tainele celui mai de preț bun al omului: sufletul, pe care l-au transpus prin cusături pe ii. Dacă, de cele mai multe ori, spiritul omului şi-a așternut angoasele şi bucuriile pe hârtie, cu ajutorul condeiului, sătenii români și-au dezvoltat un mediu specific de expresie. Acul și ața au fost instrumentele de nădejde cu care şi-au scris istoria și cu care s-au apărat de capcanele </a:t>
            </a:r>
            <a:r>
              <a:rPr lang="ro-RO" b="1" dirty="0" smtClean="0"/>
              <a:t>celui rău.</a:t>
            </a:r>
            <a:endParaRPr lang="ro-RO" b="1" dirty="0"/>
          </a:p>
          <a:p>
            <a:endParaRPr lang="ro-RO" dirty="0"/>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495800"/>
            <a:ext cx="538599" cy="1215977"/>
          </a:xfrm>
          <a:prstGeom prst="rect">
            <a:avLst/>
          </a:prstGeom>
        </p:spPr>
      </p:pic>
    </p:spTree>
    <p:extLst>
      <p:ext uri="{BB962C8B-B14F-4D97-AF65-F5344CB8AC3E}">
        <p14:creationId xmlns:p14="http://schemas.microsoft.com/office/powerpoint/2010/main" val="32366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5651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CUSUTUL ÎN CRUCE</a:t>
            </a:r>
            <a:endParaRPr lang="ro-RO" sz="2000" dirty="0"/>
          </a:p>
        </p:txBody>
      </p:sp>
      <p:sp>
        <p:nvSpPr>
          <p:cNvPr id="5" name="Text Placeholder 4"/>
          <p:cNvSpPr>
            <a:spLocks noGrp="1"/>
          </p:cNvSpPr>
          <p:nvPr>
            <p:ph type="body" sz="quarter" idx="1"/>
          </p:nvPr>
        </p:nvSpPr>
        <p:spPr>
          <a:xfrm>
            <a:off x="457200" y="1219200"/>
            <a:ext cx="3657600" cy="533400"/>
          </a:xfrm>
        </p:spPr>
        <p:txBody>
          <a:bodyPr/>
          <a:lstStyle/>
          <a:p>
            <a:endParaRPr lang="ro-RO" dirty="0"/>
          </a:p>
        </p:txBody>
      </p:sp>
      <p:sp>
        <p:nvSpPr>
          <p:cNvPr id="6" name="Text Placeholder 5"/>
          <p:cNvSpPr>
            <a:spLocks noGrp="1"/>
          </p:cNvSpPr>
          <p:nvPr>
            <p:ph type="body" sz="quarter" idx="3"/>
          </p:nvPr>
        </p:nvSpPr>
        <p:spPr>
          <a:xfrm>
            <a:off x="4343400" y="1219200"/>
            <a:ext cx="3657600" cy="609600"/>
          </a:xfrm>
        </p:spPr>
        <p:txBody>
          <a:bodyPr/>
          <a:lstStyle/>
          <a:p>
            <a:endParaRPr lang="ro-RO" dirty="0"/>
          </a:p>
        </p:txBody>
      </p:sp>
      <p:pic>
        <p:nvPicPr>
          <p:cNvPr id="7" name="Content Placeholder 6"/>
          <p:cNvPicPr>
            <a:picLocks noGrp="1"/>
          </p:cNvPicPr>
          <p:nvPr>
            <p:ph sz="quarter" idx="2"/>
          </p:nvPr>
        </p:nvPicPr>
        <p:blipFill>
          <a:blip r:embed="rId2">
            <a:extLst>
              <a:ext uri="{28A0092B-C50C-407E-A947-70E740481C1C}">
                <a14:useLocalDpi xmlns:a14="http://schemas.microsoft.com/office/drawing/2010/main" val="0"/>
              </a:ext>
            </a:extLst>
          </a:blip>
          <a:stretch>
            <a:fillRect/>
          </a:stretch>
        </p:blipFill>
        <p:spPr>
          <a:xfrm>
            <a:off x="381001" y="1143000"/>
            <a:ext cx="3810000" cy="299085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33399" y="3962400"/>
            <a:ext cx="3429001" cy="2235200"/>
          </a:xfrm>
          <a:prstGeom prst="rect">
            <a:avLst/>
          </a:prstGeom>
        </p:spPr>
      </p:pic>
      <p:pic>
        <p:nvPicPr>
          <p:cNvPr id="9" name="Content Placeholder 8"/>
          <p:cNvPicPr>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a:xfrm>
            <a:off x="4267200" y="1066800"/>
            <a:ext cx="3810000" cy="3067050"/>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572000" y="4114800"/>
            <a:ext cx="3048000" cy="2082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9806" y="4472011"/>
            <a:ext cx="538599" cy="1215977"/>
          </a:xfrm>
          <a:prstGeom prst="rect">
            <a:avLst/>
          </a:prstGeom>
        </p:spPr>
      </p:pic>
    </p:spTree>
    <p:extLst>
      <p:ext uri="{BB962C8B-B14F-4D97-AF65-F5344CB8AC3E}">
        <p14:creationId xmlns:p14="http://schemas.microsoft.com/office/powerpoint/2010/main" val="31250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HAINELE ROMÂNEȘTI </a:t>
            </a:r>
            <a:endParaRPr lang="ro-RO" sz="2000" dirty="0"/>
          </a:p>
        </p:txBody>
      </p:sp>
      <p:sp>
        <p:nvSpPr>
          <p:cNvPr id="5" name="Text Placeholder 4"/>
          <p:cNvSpPr>
            <a:spLocks noGrp="1"/>
          </p:cNvSpPr>
          <p:nvPr>
            <p:ph type="body" sz="quarter" idx="1"/>
          </p:nvPr>
        </p:nvSpPr>
        <p:spPr/>
        <p:txBody>
          <a:bodyPr/>
          <a:lstStyle/>
          <a:p>
            <a:endParaRPr lang="ro-RO"/>
          </a:p>
        </p:txBody>
      </p:sp>
      <p:sp>
        <p:nvSpPr>
          <p:cNvPr id="6" name="Text Placeholder 5"/>
          <p:cNvSpPr>
            <a:spLocks noGrp="1"/>
          </p:cNvSpPr>
          <p:nvPr>
            <p:ph type="body" sz="quarter" idx="3"/>
          </p:nvPr>
        </p:nvSpPr>
        <p:spPr/>
        <p:txBody>
          <a:bodyPr/>
          <a:lstStyle/>
          <a:p>
            <a:endParaRPr lang="ro-RO"/>
          </a:p>
        </p:txBody>
      </p:sp>
      <p:pic>
        <p:nvPicPr>
          <p:cNvPr id="7" name="Content Placeholder 6"/>
          <p:cNvPicPr>
            <a:picLocks noGrp="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762000"/>
            <a:ext cx="3810000" cy="5410200"/>
          </a:xfrm>
          <a:prstGeom prst="rect">
            <a:avLst/>
          </a:prstGeom>
        </p:spPr>
      </p:pic>
      <p:pic>
        <p:nvPicPr>
          <p:cNvPr id="8" name="Content Placeholder 7"/>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267200" y="838200"/>
            <a:ext cx="3810000" cy="52959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630" y="4425502"/>
            <a:ext cx="538599" cy="1215977"/>
          </a:xfrm>
          <a:prstGeom prst="rect">
            <a:avLst/>
          </a:prstGeom>
        </p:spPr>
      </p:pic>
    </p:spTree>
    <p:extLst>
      <p:ext uri="{BB962C8B-B14F-4D97-AF65-F5344CB8AC3E}">
        <p14:creationId xmlns:p14="http://schemas.microsoft.com/office/powerpoint/2010/main" val="38769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CRUCILE DE PE VEȘMINTE</a:t>
            </a:r>
          </a:p>
        </p:txBody>
      </p:sp>
      <p:sp>
        <p:nvSpPr>
          <p:cNvPr id="3" name="Content Placeholder 2"/>
          <p:cNvSpPr>
            <a:spLocks noGrp="1"/>
          </p:cNvSpPr>
          <p:nvPr>
            <p:ph sz="quarter" idx="1"/>
          </p:nvPr>
        </p:nvSpPr>
        <p:spPr>
          <a:xfrm>
            <a:off x="457200" y="914400"/>
            <a:ext cx="8001000" cy="5559552"/>
          </a:xfrm>
        </p:spPr>
        <p:txBody>
          <a:bodyPr>
            <a:normAutofit/>
          </a:bodyPr>
          <a:lstStyle/>
          <a:p>
            <a:r>
              <a:rPr lang="ro-RO" b="1" dirty="0" smtClean="0"/>
              <a:t>Croiala </a:t>
            </a:r>
            <a:r>
              <a:rPr lang="ro-RO" b="1" dirty="0"/>
              <a:t>cămășii tradiționale românești sugerează forma unei cruci – o bucată de material de forma dreptunghiulară, cu mâneci largi și o deschizătură rotundă în partea de sus, numită și “</a:t>
            </a:r>
            <a:r>
              <a:rPr lang="ro-RO" b="1" dirty="0" smtClean="0"/>
              <a:t>gura" iei.</a:t>
            </a:r>
          </a:p>
          <a:p>
            <a:r>
              <a:rPr lang="ro-RO" b="1" dirty="0" smtClean="0"/>
              <a:t>Modelele </a:t>
            </a:r>
            <a:r>
              <a:rPr lang="ro-RO" b="1" dirty="0"/>
              <a:t>cusute nu sunt simple ornamente, ci reprezintă simboluri și idei ce pot fi citite de către cei care cunosc acest limbaj vizual.</a:t>
            </a:r>
          </a:p>
          <a:p>
            <a:r>
              <a:rPr lang="ro-RO" b="1" dirty="0" smtClean="0"/>
              <a:t>Hainele </a:t>
            </a:r>
            <a:r>
              <a:rPr lang="ro-RO" b="1" dirty="0"/>
              <a:t>românești erau cusute manual și erau unicat de aceea ele erau realizate în mare taină, pentru ca povestea spusă cu ajutorul acului de cusut să nu fie sursă de inspirație pentru </a:t>
            </a:r>
            <a:r>
              <a:rPr lang="ro-RO" b="1" dirty="0" smtClean="0"/>
              <a:t>nici o </a:t>
            </a:r>
            <a:r>
              <a:rPr lang="ro-RO" b="1" dirty="0"/>
              <a:t>altă fată din sat. </a:t>
            </a:r>
          </a:p>
          <a:p>
            <a:endParaRPr lang="ro-RO" b="1" dirty="0"/>
          </a:p>
          <a:p>
            <a:endParaRPr lang="ro-RO" dirty="0"/>
          </a:p>
          <a:p>
            <a:endParaRPr lang="ro-RO" dirty="0"/>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499020"/>
            <a:ext cx="538599" cy="1215977"/>
          </a:xfrm>
          <a:prstGeom prst="rect">
            <a:avLst/>
          </a:prstGeom>
        </p:spPr>
      </p:pic>
    </p:spTree>
    <p:extLst>
      <p:ext uri="{BB962C8B-B14F-4D97-AF65-F5344CB8AC3E}">
        <p14:creationId xmlns:p14="http://schemas.microsoft.com/office/powerpoint/2010/main" val="39258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2" end="2"/>
                                            </p:txEl>
                                          </p:spTgt>
                                        </p:tgtEl>
                                        <p:attrNameLst>
                                          <p:attrName>style.color</p:attrName>
                                        </p:attrNameLst>
                                      </p:cBhvr>
                                      <p:to>
                                        <p:clrVal>
                                          <a:schemeClr val="accent2"/>
                                        </p:clrVal>
                                      </p:to>
                                    </p:set>
                                    <p:set>
                                      <p:cBhvr>
                                        <p:cTn id="15" dur="500" fill="hold"/>
                                        <p:tgtEl>
                                          <p:spTgt spid="3">
                                            <p:txEl>
                                              <p:pRg st="2" end="2"/>
                                            </p:txEl>
                                          </p:spTgt>
                                        </p:tgtEl>
                                        <p:attrNameLst>
                                          <p:attrName>fillcolor</p:attrName>
                                        </p:attrNameLst>
                                      </p:cBhvr>
                                      <p:to>
                                        <p:clrVal>
                                          <a:schemeClr val="accent2"/>
                                        </p:clrVal>
                                      </p:to>
                                    </p:set>
                                    <p:set>
                                      <p:cBhvr>
                                        <p:cTn id="16" dur="500" fill="hold"/>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48895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CĂMAȘA SAU IA ROMÂNEASCĂ</a:t>
            </a:r>
            <a:endParaRPr lang="ro-RO" sz="2000" dirty="0"/>
          </a:p>
        </p:txBody>
      </p:sp>
      <p:sp>
        <p:nvSpPr>
          <p:cNvPr id="5" name="Text Placeholder 4"/>
          <p:cNvSpPr>
            <a:spLocks noGrp="1"/>
          </p:cNvSpPr>
          <p:nvPr>
            <p:ph type="body" sz="quarter" idx="1"/>
          </p:nvPr>
        </p:nvSpPr>
        <p:spPr>
          <a:xfrm>
            <a:off x="381000" y="838200"/>
            <a:ext cx="3657600" cy="990600"/>
          </a:xfrm>
        </p:spPr>
        <p:txBody>
          <a:bodyPr/>
          <a:lstStyle/>
          <a:p>
            <a:r>
              <a:rPr lang="ro-RO" dirty="0" smtClean="0"/>
              <a:t>CROIUL CĂMĂȘII ROMÂNEȘTI ESTE ÎN FORMA CRUCII</a:t>
            </a:r>
            <a:endParaRPr lang="ro-RO" dirty="0"/>
          </a:p>
        </p:txBody>
      </p:sp>
      <p:sp>
        <p:nvSpPr>
          <p:cNvPr id="6" name="Text Placeholder 5"/>
          <p:cNvSpPr>
            <a:spLocks noGrp="1"/>
          </p:cNvSpPr>
          <p:nvPr>
            <p:ph type="body" sz="quarter" idx="3"/>
          </p:nvPr>
        </p:nvSpPr>
        <p:spPr>
          <a:xfrm>
            <a:off x="4343400" y="838200"/>
            <a:ext cx="3657600" cy="914400"/>
          </a:xfrm>
        </p:spPr>
        <p:txBody>
          <a:bodyPr/>
          <a:lstStyle/>
          <a:p>
            <a:endParaRPr lang="ro-RO" dirty="0"/>
          </a:p>
        </p:txBody>
      </p:sp>
      <p:pic>
        <p:nvPicPr>
          <p:cNvPr id="7" name="Content Placeholder 6"/>
          <p:cNvPicPr>
            <a:picLocks noGrp="1"/>
          </p:cNvPicPr>
          <p:nvPr>
            <p:ph sz="quarter" idx="2"/>
          </p:nvPr>
        </p:nvPicPr>
        <p:blipFill>
          <a:blip r:embed="rId2">
            <a:extLst>
              <a:ext uri="{28A0092B-C50C-407E-A947-70E740481C1C}">
                <a14:useLocalDpi xmlns:a14="http://schemas.microsoft.com/office/drawing/2010/main" val="0"/>
              </a:ext>
            </a:extLst>
          </a:blip>
          <a:stretch>
            <a:fillRect/>
          </a:stretch>
        </p:blipFill>
        <p:spPr>
          <a:xfrm rot="5400000">
            <a:off x="4563191" y="542209"/>
            <a:ext cx="3848410" cy="44403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0176" y="2267576"/>
            <a:ext cx="4801226" cy="3923674"/>
          </a:xfrm>
          <a:prstGeom prst="rect">
            <a:avLst/>
          </a:prstGeom>
        </p:spPr>
      </p:pic>
      <p:sp>
        <p:nvSpPr>
          <p:cNvPr id="9" name="Content Placeholder 8"/>
          <p:cNvSpPr>
            <a:spLocks noGrp="1"/>
          </p:cNvSpPr>
          <p:nvPr>
            <p:ph sz="quarter" idx="4"/>
          </p:nvPr>
        </p:nvSpPr>
        <p:spPr>
          <a:xfrm rot="10800000" flipV="1">
            <a:off x="4648200" y="1295400"/>
            <a:ext cx="1524000" cy="228600"/>
          </a:xfrm>
        </p:spPr>
        <p:txBody>
          <a:bodyPr>
            <a:normAutofit fontScale="47500" lnSpcReduction="20000"/>
          </a:bodyPr>
          <a:lstStyle/>
          <a:p>
            <a:pPr marL="0" indent="0">
              <a:buNone/>
            </a:pPr>
            <a:endParaRPr lang="ro-RO"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646" y="4229412"/>
            <a:ext cx="538599" cy="1368377"/>
          </a:xfrm>
          <a:prstGeom prst="rect">
            <a:avLst/>
          </a:prstGeom>
        </p:spPr>
      </p:pic>
    </p:spTree>
    <p:extLst>
      <p:ext uri="{BB962C8B-B14F-4D97-AF65-F5344CB8AC3E}">
        <p14:creationId xmlns:p14="http://schemas.microsoft.com/office/powerpoint/2010/main" val="39904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43800" cy="381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o-RO" sz="2000" dirty="0" smtClean="0"/>
              <a:t>CRUCILE DE PE VEȘMINTE</a:t>
            </a:r>
            <a:endParaRPr lang="ro-RO" sz="2000" dirty="0"/>
          </a:p>
        </p:txBody>
      </p:sp>
      <p:sp>
        <p:nvSpPr>
          <p:cNvPr id="5" name="Text Placeholder 4"/>
          <p:cNvSpPr>
            <a:spLocks noGrp="1"/>
          </p:cNvSpPr>
          <p:nvPr>
            <p:ph type="body" sz="quarter" idx="1"/>
          </p:nvPr>
        </p:nvSpPr>
        <p:spPr>
          <a:xfrm>
            <a:off x="457200" y="685800"/>
            <a:ext cx="3657600" cy="685800"/>
          </a:xfrm>
        </p:spPr>
        <p:txBody>
          <a:bodyPr/>
          <a:lstStyle/>
          <a:p>
            <a:r>
              <a:rPr lang="ro-RO" dirty="0" smtClean="0"/>
              <a:t>CĂMAȘA SAU IA</a:t>
            </a:r>
            <a:endParaRPr lang="ro-RO" dirty="0"/>
          </a:p>
        </p:txBody>
      </p:sp>
      <p:sp>
        <p:nvSpPr>
          <p:cNvPr id="6" name="Text Placeholder 5"/>
          <p:cNvSpPr>
            <a:spLocks noGrp="1"/>
          </p:cNvSpPr>
          <p:nvPr>
            <p:ph type="body" sz="quarter" idx="3"/>
          </p:nvPr>
        </p:nvSpPr>
        <p:spPr>
          <a:xfrm>
            <a:off x="4343400" y="685800"/>
            <a:ext cx="3657600" cy="685800"/>
          </a:xfrm>
        </p:spPr>
        <p:txBody>
          <a:bodyPr/>
          <a:lstStyle/>
          <a:p>
            <a:r>
              <a:rPr lang="ro-RO" dirty="0" smtClean="0"/>
              <a:t>DETALIU</a:t>
            </a:r>
            <a:endParaRPr lang="ro-RO" dirty="0"/>
          </a:p>
        </p:txBody>
      </p:sp>
      <p:pic>
        <p:nvPicPr>
          <p:cNvPr id="7" name="Content Placeholder 6"/>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16200000">
            <a:off x="-76200" y="1981200"/>
            <a:ext cx="4876800" cy="3657600"/>
          </a:xfrm>
          <a:prstGeom prst="rect">
            <a:avLst/>
          </a:prstGeom>
        </p:spPr>
      </p:pic>
      <p:pic>
        <p:nvPicPr>
          <p:cNvPr id="8" name="Content Placeholder 7"/>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43400" y="1371600"/>
            <a:ext cx="3733800" cy="4876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4359501"/>
            <a:ext cx="538599" cy="1215977"/>
          </a:xfrm>
          <a:prstGeom prst="rect">
            <a:avLst/>
          </a:prstGeom>
        </p:spPr>
      </p:pic>
    </p:spTree>
    <p:extLst>
      <p:ext uri="{BB962C8B-B14F-4D97-AF65-F5344CB8AC3E}">
        <p14:creationId xmlns:p14="http://schemas.microsoft.com/office/powerpoint/2010/main" val="29226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2"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grpId="3" nodeType="clickEffect">
                                  <p:stCondLst>
                                    <p:cond delay="0"/>
                                  </p:stCondLst>
                                  <p:iterate type="lt">
                                    <p:tmPct val="0"/>
                                  </p:iterate>
                                  <p:childTnLst>
                                    <p:animClr clrSpc="rgb" dir="cw">
                                      <p:cBhvr override="childStyle">
                                        <p:cTn id="28" dur="500" fill="hold"/>
                                        <p:tgtEl>
                                          <p:spTgt spid="2"/>
                                        </p:tgtEl>
                                        <p:attrNameLst>
                                          <p:attrName>style.color</p:attrName>
                                        </p:attrNameLst>
                                      </p:cBhvr>
                                      <p:to>
                                        <a:schemeClr val="accent2"/>
                                      </p:to>
                                    </p:animClr>
                                    <p:animClr clrSpc="rgb" dir="cw">
                                      <p:cBhvr>
                                        <p:cTn id="29" dur="500" fill="hold"/>
                                        <p:tgtEl>
                                          <p:spTgt spid="2"/>
                                        </p:tgtEl>
                                        <p:attrNameLst>
                                          <p:attrName>fillcolor</p:attrName>
                                        </p:attrNameLst>
                                      </p:cBhvr>
                                      <p:to>
                                        <a:schemeClr val="accent2"/>
                                      </p:to>
                                    </p:animClr>
                                    <p:set>
                                      <p:cBhvr>
                                        <p:cTn id="30" dur="500" fill="hold"/>
                                        <p:tgtEl>
                                          <p:spTgt spid="2"/>
                                        </p:tgtEl>
                                        <p:attrNameLst>
                                          <p:attrName>fill.type</p:attrName>
                                        </p:attrNameLst>
                                      </p:cBhvr>
                                      <p:to>
                                        <p:strVal val="solid"/>
                                      </p:to>
                                    </p:set>
                                    <p:set>
                                      <p:cBhvr>
                                        <p:cTn id="31" dur="500" fill="hold"/>
                                        <p:tgtEl>
                                          <p:spTgt spid="2"/>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831"/>
            <a:ext cx="7467600" cy="68580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CRUCILE DE PE VEȘMINTE</a:t>
            </a:r>
          </a:p>
        </p:txBody>
      </p:sp>
      <p:pic>
        <p:nvPicPr>
          <p:cNvPr id="5" name="Content Placeholder 4"/>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990600"/>
            <a:ext cx="3733800" cy="5105400"/>
          </a:xfrm>
          <a:prstGeom prst="rect">
            <a:avLst/>
          </a:prstGeom>
        </p:spPr>
      </p:pic>
      <p:pic>
        <p:nvPicPr>
          <p:cNvPr id="6" name="Content Placeholder 5"/>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267200" y="990600"/>
            <a:ext cx="3581400" cy="5257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859" y="4477555"/>
            <a:ext cx="538599" cy="1215977"/>
          </a:xfrm>
          <a:prstGeom prst="rect">
            <a:avLst/>
          </a:prstGeom>
        </p:spPr>
      </p:pic>
    </p:spTree>
    <p:extLst>
      <p:ext uri="{BB962C8B-B14F-4D97-AF65-F5344CB8AC3E}">
        <p14:creationId xmlns:p14="http://schemas.microsoft.com/office/powerpoint/2010/main" val="20503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33333E-6 0.07216 L -3.33333E-6 -1.28585E-6 " pathEditMode="relative" rAng="0" ptsTypes="AA">
                                      <p:cBhvr>
                                        <p:cTn id="6" dur="250" accel="50000" decel="50000" autoRev="1" fill="hold">
                                          <p:stCondLst>
                                            <p:cond delay="0"/>
                                          </p:stCondLst>
                                        </p:cTn>
                                        <p:tgtEl>
                                          <p:spTgt spid="2"/>
                                        </p:tgtEl>
                                        <p:attrNameLst>
                                          <p:attrName>ppt_x</p:attrName>
                                          <p:attrName>ppt_y</p:attrName>
                                        </p:attrNameLst>
                                      </p:cBhvr>
                                      <p:rCtr x="0" y="-3608"/>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CRUCILE DE PE VEȘMINTE</a:t>
            </a:r>
          </a:p>
        </p:txBody>
      </p:sp>
      <p:sp>
        <p:nvSpPr>
          <p:cNvPr id="3" name="Content Placeholder 2"/>
          <p:cNvSpPr>
            <a:spLocks noGrp="1"/>
          </p:cNvSpPr>
          <p:nvPr>
            <p:ph sz="quarter" idx="1"/>
          </p:nvPr>
        </p:nvSpPr>
        <p:spPr>
          <a:xfrm>
            <a:off x="457200" y="914400"/>
            <a:ext cx="8001000" cy="5559552"/>
          </a:xfrm>
        </p:spPr>
        <p:txBody>
          <a:bodyPr>
            <a:normAutofit/>
          </a:bodyPr>
          <a:lstStyle/>
          <a:p>
            <a:r>
              <a:rPr lang="ro-RO" b="1" dirty="0">
                <a:latin typeface="Times New Roman" panose="02020603050405020304" pitchFamily="18" charset="0"/>
                <a:cs typeface="Times New Roman" panose="02020603050405020304" pitchFamily="18" charset="0"/>
              </a:rPr>
              <a:t>Deși reprezintă o formă de comunicare mai rar întâlnită – în lumina faptului că necesită un simț estetic bine format -, exprimarea unor trăiri prin intermediul vestimentației nu le este străină românilor, care au dus acest proces la rang de artă, în sute de ani.</a:t>
            </a:r>
          </a:p>
          <a:p>
            <a:endParaRPr lang="ro-RO" b="1" dirty="0"/>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477555"/>
            <a:ext cx="538599" cy="12159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99" y="2876550"/>
            <a:ext cx="7048500" cy="398145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06886" y="6324600"/>
            <a:ext cx="4046113" cy="465010"/>
          </a:xfrm>
          <a:prstGeom prst="rect">
            <a:avLst/>
          </a:prstGeom>
        </p:spPr>
      </p:pic>
    </p:spTree>
    <p:extLst>
      <p:ext uri="{BB962C8B-B14F-4D97-AF65-F5344CB8AC3E}">
        <p14:creationId xmlns:p14="http://schemas.microsoft.com/office/powerpoint/2010/main" val="8900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85750"/>
            <a:ext cx="7460087" cy="47625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o-RO" sz="2000" dirty="0" smtClean="0"/>
              <a:t/>
            </a:r>
            <a:br>
              <a:rPr lang="ro-RO" sz="2000" dirty="0" smtClean="0"/>
            </a:br>
            <a:r>
              <a:rPr lang="ro-RO" sz="2000" dirty="0"/>
              <a:t/>
            </a:r>
            <a:br>
              <a:rPr lang="ro-RO" sz="2000" dirty="0"/>
            </a:br>
            <a:r>
              <a:rPr lang="ro-RO" sz="2000" dirty="0" smtClean="0"/>
              <a:t>  PICTURĂ ȘI DESEN</a:t>
            </a:r>
            <a:endParaRPr lang="ro-RO" sz="2000"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38100" y="1714502"/>
            <a:ext cx="5181600" cy="4038600"/>
          </a:xfrm>
          <a:prstGeom prst="rect">
            <a:avLst/>
          </a:prstGeom>
        </p:spPr>
      </p:pic>
      <p:pic>
        <p:nvPicPr>
          <p:cNvPr id="6" name="Content Placeholder 5"/>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5400000">
            <a:off x="4038601" y="2057401"/>
            <a:ext cx="5181598" cy="3505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419600"/>
            <a:ext cx="538599" cy="1215977"/>
          </a:xfrm>
          <a:prstGeom prst="rect">
            <a:avLst/>
          </a:prstGeom>
        </p:spPr>
      </p:pic>
    </p:spTree>
    <p:extLst>
      <p:ext uri="{BB962C8B-B14F-4D97-AF65-F5344CB8AC3E}">
        <p14:creationId xmlns:p14="http://schemas.microsoft.com/office/powerpoint/2010/main" val="24107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2"/>
                                        </p:tgtEl>
                                        <p:attrNameLst>
                                          <p:attrName>fillcolor</p:attrName>
                                        </p:attrNameLst>
                                      </p:cBhvr>
                                      <p:to>
                                        <a:schemeClr val="accent2"/>
                                      </p:to>
                                    </p:animClr>
                                    <p:set>
                                      <p:cBhvr>
                                        <p:cTn id="15" dur="2000" fill="hold"/>
                                        <p:tgtEl>
                                          <p:spTgt spid="2"/>
                                        </p:tgtEl>
                                        <p:attrNameLst>
                                          <p:attrName>fill.type</p:attrName>
                                        </p:attrNameLst>
                                      </p:cBhvr>
                                      <p:to>
                                        <p:strVal val="solid"/>
                                      </p:to>
                                    </p:set>
                                    <p:set>
                                      <p:cBhvr>
                                        <p:cTn id="16" dur="2000" fill="hold"/>
                                        <p:tgtEl>
                                          <p:spTgt spid="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1" nodeType="clickEffect">
                                  <p:stCondLst>
                                    <p:cond delay="0"/>
                                  </p:stCondLst>
                                  <p:iterate type="lt">
                                    <p:tmPct val="0"/>
                                  </p:iterate>
                                  <p:childTnLst>
                                    <p:animClr clrSpc="rgb" dir="cw">
                                      <p:cBhvr override="childStyle">
                                        <p:cTn id="20" dur="500" fill="hold"/>
                                        <p:tgtEl>
                                          <p:spTgt spid="2"/>
                                        </p:tgtEl>
                                        <p:attrNameLst>
                                          <p:attrName>style.color</p:attrName>
                                        </p:attrNameLst>
                                      </p:cBhvr>
                                      <p:to>
                                        <a:schemeClr val="accent2"/>
                                      </p:to>
                                    </p:animClr>
                                    <p:animClr clrSpc="rgb" dir="cw">
                                      <p:cBhvr>
                                        <p:cTn id="21" dur="500" fill="hold"/>
                                        <p:tgtEl>
                                          <p:spTgt spid="2"/>
                                        </p:tgtEl>
                                        <p:attrNameLst>
                                          <p:attrName>fillcolor</p:attrName>
                                        </p:attrNameLst>
                                      </p:cBhvr>
                                      <p:to>
                                        <a:schemeClr val="accent2"/>
                                      </p:to>
                                    </p:animClr>
                                    <p:set>
                                      <p:cBhvr>
                                        <p:cTn id="22" dur="500" fill="hold"/>
                                        <p:tgtEl>
                                          <p:spTgt spid="2"/>
                                        </p:tgtEl>
                                        <p:attrNameLst>
                                          <p:attrName>fill.type</p:attrName>
                                        </p:attrNameLst>
                                      </p:cBhvr>
                                      <p:to>
                                        <p:strVal val="solid"/>
                                      </p:to>
                                    </p:set>
                                    <p:set>
                                      <p:cBhvr>
                                        <p:cTn id="23" dur="500" fill="hold"/>
                                        <p:tgtEl>
                                          <p:spTgt spid="2"/>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latin typeface="Times New Roman" panose="02020603050405020304" pitchFamily="18" charset="0"/>
                <a:cs typeface="Times New Roman" panose="02020603050405020304" pitchFamily="18" charset="0"/>
              </a:rPr>
              <a:t>ARTĂ ȘI RELIGIE</a:t>
            </a:r>
            <a:endParaRPr lang="ro-RO"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r>
              <a:rPr lang="ro-RO" b="1" dirty="0">
                <a:latin typeface="Times New Roman" panose="02020603050405020304" pitchFamily="18" charset="0"/>
                <a:cs typeface="Times New Roman" panose="02020603050405020304" pitchFamily="18" charset="0"/>
              </a:rPr>
              <a:t>În satele României  mulțimea crucilor </a:t>
            </a:r>
            <a:r>
              <a:rPr lang="ro-RO" b="1" dirty="0" smtClean="0">
                <a:latin typeface="Times New Roman" panose="02020603050405020304" pitchFamily="18" charset="0"/>
                <a:cs typeface="Times New Roman" panose="02020603050405020304" pitchFamily="18" charset="0"/>
              </a:rPr>
              <a:t> care </a:t>
            </a:r>
            <a:r>
              <a:rPr lang="ro-RO" b="1" dirty="0">
                <a:latin typeface="Times New Roman" panose="02020603050405020304" pitchFamily="18" charset="0"/>
                <a:cs typeface="Times New Roman" panose="02020603050405020304" pitchFamily="18" charset="0"/>
              </a:rPr>
              <a:t>le </a:t>
            </a:r>
            <a:r>
              <a:rPr lang="ro-RO" b="1" dirty="0" smtClean="0">
                <a:latin typeface="Times New Roman" panose="02020603050405020304" pitchFamily="18" charset="0"/>
                <a:cs typeface="Times New Roman" panose="02020603050405020304" pitchFamily="18" charset="0"/>
              </a:rPr>
              <a:t>străjuiesc protector, </a:t>
            </a:r>
            <a:r>
              <a:rPr lang="ro-RO" b="1" dirty="0">
                <a:latin typeface="Times New Roman" panose="02020603050405020304" pitchFamily="18" charset="0"/>
                <a:cs typeface="Times New Roman" panose="02020603050405020304" pitchFamily="18" charset="0"/>
              </a:rPr>
              <a:t>s</a:t>
            </a:r>
            <a:r>
              <a:rPr lang="ro-RO" b="1" dirty="0" smtClean="0">
                <a:latin typeface="Times New Roman" panose="02020603050405020304" pitchFamily="18" charset="0"/>
                <a:cs typeface="Times New Roman" panose="02020603050405020304" pitchFamily="18" charset="0"/>
              </a:rPr>
              <a:t>impla </a:t>
            </a:r>
            <a:r>
              <a:rPr lang="ro-RO" b="1" dirty="0">
                <a:latin typeface="Times New Roman" panose="02020603050405020304" pitchFamily="18" charset="0"/>
                <a:cs typeface="Times New Roman" panose="02020603050405020304" pitchFamily="18" charset="0"/>
              </a:rPr>
              <a:t>lor prezență indică un aspect important, definitoriu pentru psihologia românilor de </a:t>
            </a:r>
            <a:r>
              <a:rPr lang="ro-RO" b="1" dirty="0" smtClean="0">
                <a:latin typeface="Times New Roman" panose="02020603050405020304" pitchFamily="18" charset="0"/>
                <a:cs typeface="Times New Roman" panose="02020603050405020304" pitchFamily="18" charset="0"/>
              </a:rPr>
              <a:t>astăzi căci în </a:t>
            </a:r>
            <a:r>
              <a:rPr lang="ro-RO" b="1" dirty="0">
                <a:latin typeface="Times New Roman" panose="02020603050405020304" pitchFamily="18" charset="0"/>
                <a:cs typeface="Times New Roman" panose="02020603050405020304" pitchFamily="18" charset="0"/>
              </a:rPr>
              <a:t>ciuda transformărilor radicale pe care le-a suportat satul </a:t>
            </a:r>
            <a:r>
              <a:rPr lang="ro-RO" b="1" dirty="0" smtClean="0">
                <a:latin typeface="Times New Roman" panose="02020603050405020304" pitchFamily="18" charset="0"/>
                <a:cs typeface="Times New Roman" panose="02020603050405020304" pitchFamily="18" charset="0"/>
              </a:rPr>
              <a:t>românesc, </a:t>
            </a:r>
            <a:r>
              <a:rPr lang="ro-RO" b="1" dirty="0">
                <a:latin typeface="Times New Roman" panose="02020603050405020304" pitchFamily="18" charset="0"/>
                <a:cs typeface="Times New Roman" panose="02020603050405020304" pitchFamily="18" charset="0"/>
              </a:rPr>
              <a:t>românii și-au păstrat obiceiurile creștinești, certificate în timp. Din această perspectivă, crucea </a:t>
            </a:r>
            <a:r>
              <a:rPr lang="ro-RO" b="1" dirty="0" smtClean="0">
                <a:latin typeface="Times New Roman" panose="02020603050405020304" pitchFamily="18" charset="0"/>
                <a:cs typeface="Times New Roman" panose="02020603050405020304" pitchFamily="18" charset="0"/>
              </a:rPr>
              <a:t>este </a:t>
            </a:r>
            <a:r>
              <a:rPr lang="ro-RO" b="1" dirty="0">
                <a:latin typeface="Times New Roman" panose="02020603050405020304" pitchFamily="18" charset="0"/>
                <a:cs typeface="Times New Roman" panose="02020603050405020304" pitchFamily="18" charset="0"/>
              </a:rPr>
              <a:t>un obiect al memoriei și în alt sens: ea adeverește continuitatea, de viziune spirituală și de trăire, cu străbunii noștri</a:t>
            </a:r>
            <a:r>
              <a:rPr lang="ro-RO" dirty="0"/>
              <a:t>. </a:t>
            </a:r>
          </a:p>
          <a:p>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584" y="4477555"/>
            <a:ext cx="538599" cy="1215977"/>
          </a:xfrm>
          <a:prstGeom prst="rect">
            <a:avLst/>
          </a:prstGeom>
        </p:spPr>
      </p:pic>
    </p:spTree>
    <p:extLst>
      <p:ext uri="{BB962C8B-B14F-4D97-AF65-F5344CB8AC3E}">
        <p14:creationId xmlns:p14="http://schemas.microsoft.com/office/powerpoint/2010/main" val="32386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iterate type="lt">
                                    <p:tmPct val="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grpId="2" nodeType="clickEffect">
                                  <p:stCondLst>
                                    <p:cond delay="0"/>
                                  </p:stCondLst>
                                  <p:iterate type="lt">
                                    <p:tmPct val="0"/>
                                  </p:iterate>
                                  <p:childTnLst>
                                    <p:animClr clrSpc="rgb" dir="cw">
                                      <p:cBhvr override="childStyle">
                                        <p:cTn id="21" dur="500" fill="hold"/>
                                        <p:tgtEl>
                                          <p:spTgt spid="2"/>
                                        </p:tgtEl>
                                        <p:attrNameLst>
                                          <p:attrName>style.color</p:attrName>
                                        </p:attrNameLst>
                                      </p:cBhvr>
                                      <p:to>
                                        <a:schemeClr val="accent2"/>
                                      </p:to>
                                    </p:animClr>
                                    <p:animClr clrSpc="rgb" dir="cw">
                                      <p:cBhvr>
                                        <p:cTn id="22" dur="500" fill="hold"/>
                                        <p:tgtEl>
                                          <p:spTgt spid="2"/>
                                        </p:tgtEl>
                                        <p:attrNameLst>
                                          <p:attrName>fillcolor</p:attrName>
                                        </p:attrNameLst>
                                      </p:cBhvr>
                                      <p:to>
                                        <a:schemeClr val="accent2"/>
                                      </p:to>
                                    </p:animClr>
                                    <p:set>
                                      <p:cBhvr>
                                        <p:cTn id="23" dur="500" fill="hold"/>
                                        <p:tgtEl>
                                          <p:spTgt spid="2"/>
                                        </p:tgtEl>
                                        <p:attrNameLst>
                                          <p:attrName>fill.type</p:attrName>
                                        </p:attrNameLst>
                                      </p:cBhvr>
                                      <p:to>
                                        <p:strVal val="solid"/>
                                      </p:to>
                                    </p:set>
                                    <p:set>
                                      <p:cBhvr>
                                        <p:cTn id="24" dur="500" fill="hold"/>
                                        <p:tgtEl>
                                          <p:spTgt spid="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0" end="0"/>
                                            </p:txEl>
                                          </p:spTgt>
                                        </p:tgtEl>
                                        <p:attrNameLst>
                                          <p:attrName>style.color</p:attrName>
                                        </p:attrNameLst>
                                      </p:cBhvr>
                                      <p:to>
                                        <p:clrVal>
                                          <a:schemeClr val="accent2"/>
                                        </p:clrVal>
                                      </p:to>
                                    </p:set>
                                    <p:set>
                                      <p:cBhvr>
                                        <p:cTn id="29" dur="500" fill="hold"/>
                                        <p:tgtEl>
                                          <p:spTgt spid="3">
                                            <p:txEl>
                                              <p:pRg st="0" end="0"/>
                                            </p:txEl>
                                          </p:spTgt>
                                        </p:tgtEl>
                                        <p:attrNameLst>
                                          <p:attrName>fillcolor</p:attrName>
                                        </p:attrNameLst>
                                      </p:cBhvr>
                                      <p:to>
                                        <p:clrVal>
                                          <a:schemeClr val="accent2"/>
                                        </p:clrVal>
                                      </p:to>
                                    </p:set>
                                    <p:set>
                                      <p:cBhvr>
                                        <p:cTn id="30" dur="500" fill="hold"/>
                                        <p:tgtEl>
                                          <p:spTgt spid="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o-RO" dirty="0" smtClean="0"/>
              <a:t>SEMNUL CRUCII ÎI INSOȚESTE PRETUTINDENI PE CREDINCIOSI, EA SFINȚEȘTE TOTUL ȘI PE TOATE</a:t>
            </a:r>
            <a:br>
              <a:rPr lang="ro-RO" dirty="0" smtClean="0"/>
            </a:br>
            <a:r>
              <a:rPr lang="ro-RO" dirty="0"/>
              <a:t/>
            </a:r>
            <a:br>
              <a:rPr lang="ro-RO" dirty="0"/>
            </a:br>
            <a:r>
              <a:rPr lang="ro-RO" dirty="0" smtClean="0"/>
              <a:t/>
            </a:r>
            <a:br>
              <a:rPr lang="ro-RO" dirty="0" smtClean="0"/>
            </a:br>
            <a:r>
              <a:rPr lang="ro-RO" dirty="0"/>
              <a:t/>
            </a:r>
            <a:br>
              <a:rPr lang="ro-RO" dirty="0"/>
            </a:br>
            <a:r>
              <a:rPr lang="ro-RO" dirty="0" smtClean="0"/>
              <a:t/>
            </a:r>
            <a:br>
              <a:rPr lang="ro-RO" dirty="0" smtClean="0"/>
            </a:br>
            <a:r>
              <a:rPr lang="ro-RO" dirty="0"/>
              <a:t/>
            </a:r>
            <a:br>
              <a:rPr lang="ro-RO" dirty="0"/>
            </a:br>
            <a:endParaRPr lang="ro-RO" dirty="0"/>
          </a:p>
        </p:txBody>
      </p:sp>
      <p:sp>
        <p:nvSpPr>
          <p:cNvPr id="3" name="Subtitle 2"/>
          <p:cNvSpPr>
            <a:spLocks noGrp="1"/>
          </p:cNvSpPr>
          <p:nvPr>
            <p:ph type="subTitle" idx="1"/>
          </p:nvPr>
        </p:nvSpPr>
        <p:spPr/>
        <p:txBody>
          <a:bodyPr/>
          <a:lstStyle/>
          <a:p>
            <a:r>
              <a:rPr lang="ro-RO" dirty="0"/>
              <a:t>ELEVII CLASELOR  V – VIII - STRUNGARI ȘI ELEVII CLASEI a V-a – PIANU DE SUS</a:t>
            </a:r>
          </a:p>
          <a:p>
            <a:r>
              <a:rPr lang="ro-RO" dirty="0" smtClean="0"/>
              <a:t>PROFESOR. </a:t>
            </a:r>
            <a:r>
              <a:rPr lang="ro-RO" dirty="0"/>
              <a:t>ONIȚĂ MIOARA </a:t>
            </a:r>
            <a:r>
              <a:rPr lang="ro-RO" dirty="0" smtClean="0"/>
              <a:t>AURORA</a:t>
            </a:r>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514600"/>
            <a:ext cx="2514600" cy="2514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6" y="3429000"/>
            <a:ext cx="1219200" cy="1295400"/>
          </a:xfrm>
          <a:prstGeom prst="ellipse">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90942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   PICTURĂ ȘI DESEN</a:t>
            </a:r>
            <a:endParaRPr lang="ro-RO" sz="2000"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1" y="914400"/>
            <a:ext cx="3962400" cy="5715000"/>
          </a:xfrm>
          <a:prstGeom prst="rect">
            <a:avLst/>
          </a:prstGeom>
        </p:spPr>
      </p:pic>
      <p:pic>
        <p:nvPicPr>
          <p:cNvPr id="6" name="Content Placeholder 5"/>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5400000">
            <a:off x="3467100" y="1790700"/>
            <a:ext cx="5791200" cy="3886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495800"/>
            <a:ext cx="538599" cy="1215977"/>
          </a:xfrm>
          <a:prstGeom prst="rect">
            <a:avLst/>
          </a:prstGeom>
        </p:spPr>
      </p:pic>
    </p:spTree>
    <p:extLst>
      <p:ext uri="{BB962C8B-B14F-4D97-AF65-F5344CB8AC3E}">
        <p14:creationId xmlns:p14="http://schemas.microsoft.com/office/powerpoint/2010/main" val="34370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2"/>
                                        </p:tgtEl>
                                        <p:attrNameLst>
                                          <p:attrName>fillcolor</p:attrName>
                                        </p:attrNameLst>
                                      </p:cBhvr>
                                      <p:to>
                                        <a:schemeClr val="accent2"/>
                                      </p:to>
                                    </p:animClr>
                                    <p:set>
                                      <p:cBhvr>
                                        <p:cTn id="15" dur="2000" fill="hold"/>
                                        <p:tgtEl>
                                          <p:spTgt spid="2"/>
                                        </p:tgtEl>
                                        <p:attrNameLst>
                                          <p:attrName>fill.type</p:attrName>
                                        </p:attrNameLst>
                                      </p:cBhvr>
                                      <p:to>
                                        <p:strVal val="solid"/>
                                      </p:to>
                                    </p:set>
                                    <p:set>
                                      <p:cBhvr>
                                        <p:cTn id="16" dur="2000" fill="hold"/>
                                        <p:tgtEl>
                                          <p:spTgt spid="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1" nodeType="clickEffect">
                                  <p:stCondLst>
                                    <p:cond delay="0"/>
                                  </p:stCondLst>
                                  <p:iterate type="lt">
                                    <p:tmPct val="0"/>
                                  </p:iterate>
                                  <p:childTnLst>
                                    <p:animClr clrSpc="rgb" dir="cw">
                                      <p:cBhvr override="childStyle">
                                        <p:cTn id="20" dur="500" fill="hold"/>
                                        <p:tgtEl>
                                          <p:spTgt spid="2"/>
                                        </p:tgtEl>
                                        <p:attrNameLst>
                                          <p:attrName>style.color</p:attrName>
                                        </p:attrNameLst>
                                      </p:cBhvr>
                                      <p:to>
                                        <a:schemeClr val="accent2"/>
                                      </p:to>
                                    </p:animClr>
                                    <p:animClr clrSpc="rgb" dir="cw">
                                      <p:cBhvr>
                                        <p:cTn id="21" dur="500" fill="hold"/>
                                        <p:tgtEl>
                                          <p:spTgt spid="2"/>
                                        </p:tgtEl>
                                        <p:attrNameLst>
                                          <p:attrName>fillcolor</p:attrName>
                                        </p:attrNameLst>
                                      </p:cBhvr>
                                      <p:to>
                                        <a:schemeClr val="accent2"/>
                                      </p:to>
                                    </p:animClr>
                                    <p:set>
                                      <p:cBhvr>
                                        <p:cTn id="22" dur="500" fill="hold"/>
                                        <p:tgtEl>
                                          <p:spTgt spid="2"/>
                                        </p:tgtEl>
                                        <p:attrNameLst>
                                          <p:attrName>fill.type</p:attrName>
                                        </p:attrNameLst>
                                      </p:cBhvr>
                                      <p:to>
                                        <p:strVal val="solid"/>
                                      </p:to>
                                    </p:set>
                                    <p:set>
                                      <p:cBhvr>
                                        <p:cTn id="23" dur="500" fill="hold"/>
                                        <p:tgtEl>
                                          <p:spTgt spid="2"/>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2" nodeType="clickEffect">
                                  <p:stCondLst>
                                    <p:cond delay="0"/>
                                  </p:stCondLst>
                                  <p:iterate type="lt">
                                    <p:tmPct val="0"/>
                                  </p:iterate>
                                  <p:childTnLst>
                                    <p:animClr clrSpc="rgb" dir="cw">
                                      <p:cBhvr override="childStyle">
                                        <p:cTn id="27" dur="500" fill="hold"/>
                                        <p:tgtEl>
                                          <p:spTgt spid="2"/>
                                        </p:tgtEl>
                                        <p:attrNameLst>
                                          <p:attrName>style.color</p:attrName>
                                        </p:attrNameLst>
                                      </p:cBhvr>
                                      <p:to>
                                        <a:schemeClr val="accent2"/>
                                      </p:to>
                                    </p:animClr>
                                    <p:animClr clrSpc="rgb" dir="cw">
                                      <p:cBhvr>
                                        <p:cTn id="28" dur="500" fill="hold"/>
                                        <p:tgtEl>
                                          <p:spTgt spid="2"/>
                                        </p:tgtEl>
                                        <p:attrNameLst>
                                          <p:attrName>fillcolor</p:attrName>
                                        </p:attrNameLst>
                                      </p:cBhvr>
                                      <p:to>
                                        <a:schemeClr val="accent2"/>
                                      </p:to>
                                    </p:animClr>
                                    <p:set>
                                      <p:cBhvr>
                                        <p:cTn id="29" dur="500" fill="hold"/>
                                        <p:tgtEl>
                                          <p:spTgt spid="2"/>
                                        </p:tgtEl>
                                        <p:attrNameLst>
                                          <p:attrName>fill.type</p:attrName>
                                        </p:attrNameLst>
                                      </p:cBhvr>
                                      <p:to>
                                        <p:strVal val="solid"/>
                                      </p:to>
                                    </p:set>
                                    <p:set>
                                      <p:cBhvr>
                                        <p:cTn id="30" dur="500" fill="hold"/>
                                        <p:tgtEl>
                                          <p:spTgt spid="2"/>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53340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PICTURĂ </a:t>
            </a:r>
            <a:r>
              <a:rPr lang="ro-RO" sz="2000" dirty="0"/>
              <a:t>ȘI </a:t>
            </a:r>
            <a:r>
              <a:rPr lang="ro-RO" sz="2000" dirty="0" smtClean="0"/>
              <a:t>DESEN</a:t>
            </a:r>
            <a:endParaRPr lang="ro-RO" sz="2000"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152402" y="1981203"/>
            <a:ext cx="5029204" cy="3657600"/>
          </a:xfrm>
          <a:prstGeom prst="rect">
            <a:avLst/>
          </a:prstGeom>
        </p:spPr>
      </p:pic>
      <p:pic>
        <p:nvPicPr>
          <p:cNvPr id="6" name="Content Placeholder 5"/>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5400000">
            <a:off x="3848101" y="2019302"/>
            <a:ext cx="4876797" cy="3733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399" y="4343400"/>
            <a:ext cx="538599" cy="1215977"/>
          </a:xfrm>
          <a:prstGeom prst="rect">
            <a:avLst/>
          </a:prstGeom>
        </p:spPr>
      </p:pic>
    </p:spTree>
    <p:extLst>
      <p:ext uri="{BB962C8B-B14F-4D97-AF65-F5344CB8AC3E}">
        <p14:creationId xmlns:p14="http://schemas.microsoft.com/office/powerpoint/2010/main" val="2687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2"/>
                                        </p:tgtEl>
                                        <p:attrNameLst>
                                          <p:attrName>fillcolor</p:attrName>
                                        </p:attrNameLst>
                                      </p:cBhvr>
                                      <p:to>
                                        <a:schemeClr val="accent2"/>
                                      </p:to>
                                    </p:animClr>
                                    <p:set>
                                      <p:cBhvr>
                                        <p:cTn id="15" dur="2000" fill="hold"/>
                                        <p:tgtEl>
                                          <p:spTgt spid="2"/>
                                        </p:tgtEl>
                                        <p:attrNameLst>
                                          <p:attrName>fill.type</p:attrName>
                                        </p:attrNameLst>
                                      </p:cBhvr>
                                      <p:to>
                                        <p:strVal val="solid"/>
                                      </p:to>
                                    </p:set>
                                    <p:set>
                                      <p:cBhvr>
                                        <p:cTn id="16" dur="2000" fill="hold"/>
                                        <p:tgtEl>
                                          <p:spTgt spid="2"/>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1" nodeType="clickEffect">
                                  <p:stCondLst>
                                    <p:cond delay="0"/>
                                  </p:stCondLst>
                                  <p:iterate type="lt">
                                    <p:tmPct val="0"/>
                                  </p:iterate>
                                  <p:childTnLst>
                                    <p:animClr clrSpc="rgb" dir="cw">
                                      <p:cBhvr override="childStyle">
                                        <p:cTn id="20" dur="500" fill="hold"/>
                                        <p:tgtEl>
                                          <p:spTgt spid="2"/>
                                        </p:tgtEl>
                                        <p:attrNameLst>
                                          <p:attrName>style.color</p:attrName>
                                        </p:attrNameLst>
                                      </p:cBhvr>
                                      <p:to>
                                        <a:schemeClr val="accent2"/>
                                      </p:to>
                                    </p:animClr>
                                    <p:animClr clrSpc="rgb" dir="cw">
                                      <p:cBhvr>
                                        <p:cTn id="21" dur="500" fill="hold"/>
                                        <p:tgtEl>
                                          <p:spTgt spid="2"/>
                                        </p:tgtEl>
                                        <p:attrNameLst>
                                          <p:attrName>fillcolor</p:attrName>
                                        </p:attrNameLst>
                                      </p:cBhvr>
                                      <p:to>
                                        <a:schemeClr val="accent2"/>
                                      </p:to>
                                    </p:animClr>
                                    <p:set>
                                      <p:cBhvr>
                                        <p:cTn id="22" dur="500" fill="hold"/>
                                        <p:tgtEl>
                                          <p:spTgt spid="2"/>
                                        </p:tgtEl>
                                        <p:attrNameLst>
                                          <p:attrName>fill.type</p:attrName>
                                        </p:attrNameLst>
                                      </p:cBhvr>
                                      <p:to>
                                        <p:strVal val="solid"/>
                                      </p:to>
                                    </p:set>
                                    <p:set>
                                      <p:cBhvr>
                                        <p:cTn id="23" dur="500" fill="hold"/>
                                        <p:tgtEl>
                                          <p:spTgt spid="2"/>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3400" y="1219200"/>
            <a:ext cx="3657600" cy="5105400"/>
          </a:xfrm>
          <a:prstGeom prst="rect">
            <a:avLst/>
          </a:prstGeom>
        </p:spPr>
      </p:pic>
      <p:pic>
        <p:nvPicPr>
          <p:cNvPr id="6" name="Content Placeholder 5"/>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10800000">
            <a:off x="4343400" y="1219200"/>
            <a:ext cx="3810000" cy="5029200"/>
          </a:xfrm>
          <a:prstGeom prst="rect">
            <a:avLst/>
          </a:prstGeom>
        </p:spPr>
      </p:pic>
      <p:sp>
        <p:nvSpPr>
          <p:cNvPr id="2" name="Title 1"/>
          <p:cNvSpPr>
            <a:spLocks noGrp="1"/>
          </p:cNvSpPr>
          <p:nvPr>
            <p:ph type="title"/>
          </p:nvPr>
        </p:nvSpPr>
        <p:spPr>
          <a:xfrm>
            <a:off x="457200" y="381000"/>
            <a:ext cx="7467600" cy="609600"/>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PICTURĂ </a:t>
            </a:r>
            <a:r>
              <a:rPr lang="ro-RO" sz="2000" dirty="0"/>
              <a:t>ȘI DESEN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4495800"/>
            <a:ext cx="538599" cy="1215977"/>
          </a:xfrm>
          <a:prstGeom prst="rect">
            <a:avLst/>
          </a:prstGeom>
        </p:spPr>
      </p:pic>
    </p:spTree>
    <p:extLst>
      <p:ext uri="{BB962C8B-B14F-4D97-AF65-F5344CB8AC3E}">
        <p14:creationId xmlns:p14="http://schemas.microsoft.com/office/powerpoint/2010/main" val="23538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1" nodeType="clickEffect">
                                  <p:stCondLst>
                                    <p:cond delay="0"/>
                                  </p:stCondLst>
                                  <p:iterate type="lt">
                                    <p:tmPct val="0"/>
                                  </p:iterate>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5635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smtClean="0"/>
              <a:t>PICTURĂ </a:t>
            </a:r>
            <a:r>
              <a:rPr lang="ro-RO" sz="2000" dirty="0"/>
              <a:t>ȘI </a:t>
            </a:r>
            <a:r>
              <a:rPr lang="ro-RO" sz="2000" dirty="0" smtClean="0"/>
              <a:t>DESEN</a:t>
            </a:r>
            <a:endParaRPr lang="ro-RO" dirty="0"/>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114301" y="1562101"/>
            <a:ext cx="5105401" cy="3962400"/>
          </a:xfrm>
          <a:prstGeom prst="rect">
            <a:avLst/>
          </a:prstGeom>
        </p:spPr>
      </p:pic>
      <p:pic>
        <p:nvPicPr>
          <p:cNvPr id="6" name="Content Placeholder 5"/>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5400000">
            <a:off x="3886200" y="1676400"/>
            <a:ext cx="5029200"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495800"/>
            <a:ext cx="538599" cy="1215977"/>
          </a:xfrm>
          <a:prstGeom prst="rect">
            <a:avLst/>
          </a:prstGeom>
        </p:spPr>
      </p:pic>
    </p:spTree>
    <p:extLst>
      <p:ext uri="{BB962C8B-B14F-4D97-AF65-F5344CB8AC3E}">
        <p14:creationId xmlns:p14="http://schemas.microsoft.com/office/powerpoint/2010/main" val="37570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style>
          <a:lnRef idx="1">
            <a:schemeClr val="accent4"/>
          </a:lnRef>
          <a:fillRef idx="2">
            <a:schemeClr val="accent4"/>
          </a:fillRef>
          <a:effectRef idx="1">
            <a:schemeClr val="accent4"/>
          </a:effectRef>
          <a:fontRef idx="minor">
            <a:schemeClr val="dk1"/>
          </a:fontRef>
        </p:style>
        <p:txBody>
          <a:bodyPr>
            <a:normAutofit/>
          </a:bodyPr>
          <a:lstStyle/>
          <a:p>
            <a:r>
              <a:rPr lang="ro-RO" sz="2000" dirty="0"/>
              <a:t>PICTURĂ ȘI DESEN</a:t>
            </a:r>
          </a:p>
        </p:txBody>
      </p:sp>
      <p:pic>
        <p:nvPicPr>
          <p:cNvPr id="5" name="Content Placeholder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304800" y="1676400"/>
            <a:ext cx="5334000" cy="3962400"/>
          </a:xfrm>
          <a:prstGeom prst="rect">
            <a:avLst/>
          </a:prstGeom>
        </p:spPr>
      </p:pic>
      <p:pic>
        <p:nvPicPr>
          <p:cNvPr id="6" name="Content Placeholder 4"/>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5400000">
            <a:off x="3848101" y="1790701"/>
            <a:ext cx="5181598" cy="35813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947" y="4343400"/>
            <a:ext cx="538599" cy="1215977"/>
          </a:xfrm>
          <a:prstGeom prst="rect">
            <a:avLst/>
          </a:prstGeom>
        </p:spPr>
      </p:pic>
    </p:spTree>
    <p:extLst>
      <p:ext uri="{BB962C8B-B14F-4D97-AF65-F5344CB8AC3E}">
        <p14:creationId xmlns:p14="http://schemas.microsoft.com/office/powerpoint/2010/main" val="7777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iterate type="lt">
                                    <p:tmPct val="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754</TotalTime>
  <Words>1037</Words>
  <Application>Microsoft Office PowerPoint</Application>
  <PresentationFormat>On-screen Show (4:3)</PresentationFormat>
  <Paragraphs>109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Oriel</vt:lpstr>
      <vt:lpstr>ARTĂ ȘI RELIGIE</vt:lpstr>
      <vt:lpstr>PowerPoint Presentation</vt:lpstr>
      <vt:lpstr> ARTĂ ȘI RELIGIE</vt:lpstr>
      <vt:lpstr>    PICTURĂ ȘI DESEN</vt:lpstr>
      <vt:lpstr>   PICTURĂ ȘI DESEN</vt:lpstr>
      <vt:lpstr>PICTURĂ ȘI DESEN</vt:lpstr>
      <vt:lpstr>PICTURĂ ȘI DESEN</vt:lpstr>
      <vt:lpstr>PICTURĂ ȘI DESEN</vt:lpstr>
      <vt:lpstr>PICTURĂ ȘI DESEN</vt:lpstr>
      <vt:lpstr>PICTURĂ ȘI DESEN</vt:lpstr>
      <vt:lpstr>PICTURĂ ȘI DESEN</vt:lpstr>
      <vt:lpstr>FOTOGRAFIE –BISERICI ȘI MĂNĂSTIRI</vt:lpstr>
      <vt:lpstr>FOTOGRAFIE - BISERICI ȘI MĂNĂSTIRI</vt:lpstr>
      <vt:lpstr>FOTOGRAFIE - BISERICI ȘI MĂNĂSTIRI</vt:lpstr>
      <vt:lpstr>TROIȚE ȘI CRUCI</vt:lpstr>
      <vt:lpstr>TROIȚE ȘI CRUCI</vt:lpstr>
      <vt:lpstr>TROIȚE ȘI CRUCI</vt:lpstr>
      <vt:lpstr>TROIȚE ȘI CRUCI</vt:lpstr>
      <vt:lpstr>TROIȚE ȘI CRUCI</vt:lpstr>
      <vt:lpstr>UNDE GĂSIM TROIȚE?</vt:lpstr>
      <vt:lpstr>UNDE GĂSIM TROIȚE?</vt:lpstr>
      <vt:lpstr>TROIȚE ȘI CRUCI</vt:lpstr>
      <vt:lpstr>TROIȚE ȘI CRUCI</vt:lpstr>
      <vt:lpstr>TROIȚE ȘI CRUCI</vt:lpstr>
      <vt:lpstr>TROIȚE ȘI CRUCI</vt:lpstr>
      <vt:lpstr>TROIȚE ȘI CRUCI</vt:lpstr>
      <vt:lpstr>TROIȚE ȘI CRUCI</vt:lpstr>
      <vt:lpstr>TROIȚE ȘI CRUCI</vt:lpstr>
      <vt:lpstr>CRUCI DE PE CALE</vt:lpstr>
      <vt:lpstr>Monumente cu cruce</vt:lpstr>
      <vt:lpstr>CRUCI DE PE CASE</vt:lpstr>
      <vt:lpstr>CRUCILE DE PE VEȘMINTE</vt:lpstr>
      <vt:lpstr>CUSUTUL ÎN CRUCE</vt:lpstr>
      <vt:lpstr>HAINELE ROMÂNEȘTI </vt:lpstr>
      <vt:lpstr>CRUCILE DE PE VEȘMINTE</vt:lpstr>
      <vt:lpstr>CĂMAȘA SAU IA ROMÂNEASCĂ</vt:lpstr>
      <vt:lpstr>CRUCILE DE PE VEȘMINTE</vt:lpstr>
      <vt:lpstr>CRUCILE DE PE VEȘMINTE</vt:lpstr>
      <vt:lpstr>CRUCILE DE PE VEȘMINTE</vt:lpstr>
      <vt:lpstr>ARTĂ ȘI RELIGIE</vt:lpstr>
      <vt:lpstr>SEMNUL CRUCII ÎI INSOȚESTE PRETUTINDENI PE CREDINCIOSI, EA SFINȚEȘTE TOTUL ȘI PE TOATE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ARTĂ ȘI RELIGIE</dc:title>
  <dc:creator>mioar</dc:creator>
  <cp:lastModifiedBy>mioara.onita@yahoo.com</cp:lastModifiedBy>
  <cp:revision>66</cp:revision>
  <dcterms:created xsi:type="dcterms:W3CDTF">2006-08-16T00:00:00Z</dcterms:created>
  <dcterms:modified xsi:type="dcterms:W3CDTF">2021-06-23T13:09:56Z</dcterms:modified>
</cp:coreProperties>
</file>